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iBr/nZ5JclID5OGN3q0p6+1/A8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55E734-84E8-47C5-856F-843237004DEB}">
  <a:tblStyle styleId="{6455E734-84E8-47C5-856F-843237004DE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 name="Shape 8"/>
        <p:cNvGrpSpPr/>
        <p:nvPr/>
      </p:nvGrpSpPr>
      <p:grpSpPr>
        <a:xfrm>
          <a:off x="0" y="0"/>
          <a:ext cx="0" cy="0"/>
          <a:chOff x="0" y="0"/>
          <a:chExt cx="0" cy="0"/>
        </a:xfrm>
      </p:grpSpPr>
      <p:sp>
        <p:nvSpPr>
          <p:cNvPr id="9" name="Google Shape;9;g2f460d508e9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3600">
              <a:highlight>
                <a:srgbClr val="4A86E8"/>
              </a:highlight>
            </a:endParaRPr>
          </a:p>
        </p:txBody>
      </p:sp>
      <p:sp>
        <p:nvSpPr>
          <p:cNvPr id="10" name="Google Shape;10;g2f460d508e9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225" name="Google Shape;2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Inzetten op infrastructuur die de veiligheid van de zwakke weggebruiker versterkt</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flexibele zone 30</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Veilig verkeer is een opdracht voor alle weggebruikers</a:t>
            </a:r>
            <a:endParaRPr sz="3600">
              <a:latin typeface="Calibri"/>
              <a:ea typeface="Calibri"/>
              <a:cs typeface="Calibri"/>
              <a:sym typeface="Calibri"/>
            </a:endParaRPr>
          </a:p>
        </p:txBody>
      </p:sp>
      <p:sp>
        <p:nvSpPr>
          <p:cNvPr id="234" name="Google Shape;23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Het is duid</a:t>
            </a:r>
            <a:r>
              <a:rPr lang="en-US" sz="3600">
                <a:solidFill>
                  <a:schemeClr val="dk1"/>
                </a:solidFill>
                <a:latin typeface="Calibri"/>
                <a:ea typeface="Calibri"/>
                <a:cs typeface="Calibri"/>
                <a:sym typeface="Calibri"/>
              </a:rPr>
              <a:t>elijk dat iedereen op de Ring om Eeklo zit te wachten. Deze is absoluut nodig om de veiligheid en leefbaarheid van ons centrum veilig te stellen. De verschillende goedgekeurde fases moeten nu gelijktijdig verder afgewerkt worden zodat een grondige hervorming van de mobiliteit in het centrum mogelijk wordt.</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400">
              <a:solidFill>
                <a:schemeClr val="dk1"/>
              </a:solidFill>
              <a:latin typeface="Calibri"/>
              <a:ea typeface="Calibri"/>
              <a:cs typeface="Calibri"/>
              <a:sym typeface="Calibri"/>
            </a:endParaRPr>
          </a:p>
        </p:txBody>
      </p:sp>
      <p:sp>
        <p:nvSpPr>
          <p:cNvPr id="243" name="Google Shape;24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De bevolking gelooft erin… Tegen 2030 moet dit lukken. Daarom niet meer fase per fase werken maar we gaan voor een versnelde uitvoering waarbij vanaf 2025 alle reeds goedgekeurde fases aan hetzelfde tempo afgewerkt worden. Alleen dan is een realisatie tegen 2030 mogelijk. Belangrijk daarbij is dat de onteigeningen in 2025 beginnen en dat er bij de overheid voldoende centen worden vrijgemaakt.</a:t>
            </a:r>
            <a:endParaRPr sz="3600">
              <a:latin typeface="Calibri"/>
              <a:ea typeface="Calibri"/>
              <a:cs typeface="Calibri"/>
              <a:sym typeface="Calibri"/>
            </a:endParaRPr>
          </a:p>
        </p:txBody>
      </p:sp>
      <p:sp>
        <p:nvSpPr>
          <p:cNvPr id="252" name="Google Shape;25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De bevraging levert geen zwart-wit resultaat op als het om de snelheid op de doortocht N9 gaat. Toch noteren we dat ⅔ van de respondenten eerder voor 50 kiest dan voor 30.  </a:t>
            </a:r>
            <a:r>
              <a:rPr b="1" lang="en-US" sz="3600">
                <a:solidFill>
                  <a:schemeClr val="dk1"/>
                </a:solidFill>
                <a:latin typeface="Calibri"/>
                <a:ea typeface="Calibri"/>
                <a:cs typeface="Calibri"/>
                <a:sym typeface="Calibri"/>
              </a:rPr>
              <a:t>#TEAM9900 zal dus geen 30 km/u voorstellen op de doortocht maar wil wel verder investeren in de veiligheid voor de zwakke weggebruiker.</a:t>
            </a:r>
            <a:r>
              <a:rPr lang="en-US" sz="3600">
                <a:solidFill>
                  <a:schemeClr val="dk1"/>
                </a:solidFill>
                <a:latin typeface="Calibri"/>
                <a:ea typeface="Calibri"/>
                <a:cs typeface="Calibri"/>
                <a:sym typeface="Calibri"/>
              </a:rPr>
              <a:t> De doorstroming moet vlot maar veilig zijn. Een trajectcontrole en meer controles langsheen de N9 op alle tijdstippen van de dag is een optie. 50 is 50 en niet meer.</a:t>
            </a:r>
            <a:endParaRPr sz="3600">
              <a:solidFill>
                <a:schemeClr val="dk1"/>
              </a:solidFill>
              <a:latin typeface="Calibri"/>
              <a:ea typeface="Calibri"/>
              <a:cs typeface="Calibri"/>
              <a:sym typeface="Calibri"/>
            </a:endParaRPr>
          </a:p>
        </p:txBody>
      </p:sp>
      <p:sp>
        <p:nvSpPr>
          <p:cNvPr id="260" name="Google Shape;2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U</a:t>
            </a:r>
            <a:r>
              <a:rPr lang="en-US" sz="3600">
                <a:solidFill>
                  <a:schemeClr val="dk1"/>
                </a:solidFill>
                <a:latin typeface="Calibri"/>
                <a:ea typeface="Calibri"/>
                <a:cs typeface="Calibri"/>
                <a:sym typeface="Calibri"/>
              </a:rPr>
              <a:t>it de antwoorden is duidelijk nood aan lokaal vervoer en een goede stedelijke mobiliteit. Vervoer op maat kan daar een oplossing voor zijn.  Dit kan door het systeem vervoer op maat zoals we het nu kennen te behouden, maar ook meer in te zetten op  vrijwilligersvervoer en vervoer on demand. </a:t>
            </a:r>
            <a:r>
              <a:rPr b="1" lang="en-US" sz="3600">
                <a:solidFill>
                  <a:schemeClr val="dk1"/>
                </a:solidFill>
                <a:latin typeface="Calibri"/>
                <a:ea typeface="Calibri"/>
                <a:cs typeface="Calibri"/>
                <a:sym typeface="Calibri"/>
              </a:rPr>
              <a:t>#TEAM9900 wil vervoer organiseren voor wie en wanneer dat nodig is.</a:t>
            </a:r>
            <a:endParaRPr b="1"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400">
              <a:solidFill>
                <a:schemeClr val="dk1"/>
              </a:solidFill>
              <a:latin typeface="Calibri"/>
              <a:ea typeface="Calibri"/>
              <a:cs typeface="Calibri"/>
              <a:sym typeface="Calibri"/>
            </a:endParaRPr>
          </a:p>
        </p:txBody>
      </p:sp>
      <p:sp>
        <p:nvSpPr>
          <p:cNvPr id="269" name="Google Shape;2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Een thema dat de Eeklonaar blijft beroeren. Parkeerplaatsen en betalend parkeren in Eeklo, het kwam zeker uitgebreid aan bod bij onze respondenten. </a:t>
            </a:r>
            <a:r>
              <a:rPr b="1" lang="en-US" sz="3600">
                <a:solidFill>
                  <a:schemeClr val="dk1"/>
                </a:solidFill>
                <a:latin typeface="Calibri"/>
                <a:ea typeface="Calibri"/>
                <a:cs typeface="Calibri"/>
                <a:sym typeface="Calibri"/>
              </a:rPr>
              <a:t>#TEAM9900 zal inzetten op een vernieuwend parkeerbeleid en dat hoeft daarom niet betalend te zijn.</a:t>
            </a:r>
            <a:r>
              <a:rPr lang="en-US" sz="3600">
                <a:solidFill>
                  <a:schemeClr val="dk1"/>
                </a:solidFill>
                <a:latin typeface="Calibri"/>
                <a:ea typeface="Calibri"/>
                <a:cs typeface="Calibri"/>
                <a:sym typeface="Calibri"/>
              </a:rPr>
              <a:t> Er moeten voldoende plaatsen zijn en er moet voldoende rotatie zijn. Daarom moeten we inzetten op nieuwe technieken die eenvoudig en duidelijk zijn waarbij gratis kortparkeren zorgt voor rotatie enerzijds en mogelijkheid tot lang(er) parkeren aan de rand.</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278" name="Google Shape;27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De politie moet meer zichtbaar en aanspreekbaar zijn in het straatbeeld. Door meer rond te wandelen of te fietsen kunnen ze eenvoudiger in gesprek gaan met de inwoners. Bij het patrouilleren vinden we het een evidentie dat agenten uit hun voertuig stappen om de communicatie te bevorderen op een menselijke manier. </a:t>
            </a:r>
            <a:endParaRPr sz="3600">
              <a:latin typeface="Calibri"/>
              <a:ea typeface="Calibri"/>
              <a:cs typeface="Calibri"/>
              <a:sym typeface="Calibri"/>
            </a:endParaRPr>
          </a:p>
        </p:txBody>
      </p:sp>
      <p:sp>
        <p:nvSpPr>
          <p:cNvPr id="287" name="Google Shape;28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3600">
                <a:solidFill>
                  <a:schemeClr val="dk1"/>
                </a:solidFill>
                <a:latin typeface="Calibri"/>
                <a:ea typeface="Calibri"/>
                <a:cs typeface="Calibri"/>
                <a:sym typeface="Calibri"/>
              </a:rPr>
              <a:t>Onze stadswachters worden bijzonder gewaardeerd als informant, bemiddelaar en hun proactief werk. Dit moet hun prioriteit blijven.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latin typeface="Calibri"/>
              <a:ea typeface="Calibri"/>
              <a:cs typeface="Calibri"/>
              <a:sym typeface="Calibri"/>
            </a:endParaRPr>
          </a:p>
        </p:txBody>
      </p:sp>
      <p:sp>
        <p:nvSpPr>
          <p:cNvPr id="297" name="Google Shape;2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Snelheidscontroles zijn noodzakelijk maar de prioriteit moet gaan naar meer veiligheid en niet naar meer inkomsten. </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nuance: centrum en schoolzones</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Slimme borden in zone 30</a:t>
            </a:r>
            <a:endParaRPr sz="3600">
              <a:latin typeface="Calibri"/>
              <a:ea typeface="Calibri"/>
              <a:cs typeface="Calibri"/>
              <a:sym typeface="Calibri"/>
            </a:endParaRPr>
          </a:p>
        </p:txBody>
      </p:sp>
      <p:sp>
        <p:nvSpPr>
          <p:cNvPr id="307" name="Google Shape;3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 name="Shape 14"/>
        <p:cNvGrpSpPr/>
        <p:nvPr/>
      </p:nvGrpSpPr>
      <p:grpSpPr>
        <a:xfrm>
          <a:off x="0" y="0"/>
          <a:ext cx="0" cy="0"/>
          <a:chOff x="0" y="0"/>
          <a:chExt cx="0" cy="0"/>
        </a:xfrm>
      </p:grpSpPr>
      <p:sp>
        <p:nvSpPr>
          <p:cNvPr id="15" name="Google Shape;1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6" name="Google Shape;1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De Eeklonaar maar ook het beleid weet het… Duidelijk signaal dat er nood is aan een uitgebreid adequater drugbeleid. </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Een aanpak waarin vroeginterventie, preventie, zorg en handhaving centraal staan. </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Daarnaast moeten we inzetten op het overlastfenomeen. </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Middelengebruik ontmoedigen door proactieve werking, inzetten op straatwerking en doelgroepenwerking, begeleiding via professionele ondersteuning en samenwerking tussen de verschillende diensten</a:t>
            </a:r>
            <a:endParaRPr sz="3600">
              <a:latin typeface="Calibri"/>
              <a:ea typeface="Calibri"/>
              <a:cs typeface="Calibri"/>
              <a:sym typeface="Calibri"/>
            </a:endParaRPr>
          </a:p>
        </p:txBody>
      </p:sp>
      <p:sp>
        <p:nvSpPr>
          <p:cNvPr id="316" name="Google Shape;3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Verschil subjectieve versus objectieve veiligheid</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Eeklonaar voelt zich vrij veilig in eigen straat</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Inzet politie en veiligheidsambtenaren in Eeklo</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Optreden tegen overlastfenomenen</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Buurtwerk communicatie</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Buurtcafé</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Project straatambassadeurs verder uitbouwen</a:t>
            </a:r>
            <a:endParaRPr sz="3600">
              <a:latin typeface="Calibri"/>
              <a:ea typeface="Calibri"/>
              <a:cs typeface="Calibri"/>
              <a:sym typeface="Calibri"/>
            </a:endParaRPr>
          </a:p>
        </p:txBody>
      </p:sp>
      <p:sp>
        <p:nvSpPr>
          <p:cNvPr id="325" name="Google Shape;3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Meer dan 50% is actief lid van een vereniging</a:t>
            </a:r>
            <a:endParaRPr sz="3600">
              <a:solidFill>
                <a:schemeClr val="dk1"/>
              </a:solidFill>
              <a:latin typeface="Calibri"/>
              <a:ea typeface="Calibri"/>
              <a:cs typeface="Calibri"/>
              <a:sym typeface="Calibri"/>
            </a:endParaRPr>
          </a:p>
          <a:p>
            <a:pPr indent="-457200" lvl="0" marL="457200" rtl="0" algn="l">
              <a:lnSpc>
                <a:spcPct val="100000"/>
              </a:lnSpc>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Inzetten op verenigingsleven</a:t>
            </a:r>
            <a:endParaRPr sz="3600">
              <a:latin typeface="Calibri"/>
              <a:ea typeface="Calibri"/>
              <a:cs typeface="Calibri"/>
              <a:sym typeface="Calibri"/>
            </a:endParaRPr>
          </a:p>
        </p:txBody>
      </p:sp>
      <p:sp>
        <p:nvSpPr>
          <p:cNvPr id="433" name="Google Shape;43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Bijna ¾ is van mening dat iedereen moet kunnen zwemmen. Het idee van #TEAM9900 om elke Eeklonaar tot 12 jaar gratis toegang te geven tot ons prachtige zwembad en zo bij te dragen tot de zwemvaardigheden van onze jongeren.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 idee: zwemmen en andere sporten in de kijker zetten en bekijken hoe we een gratis beurt of proefperiode kunnen koppelen aan de UiTPAS (met kansentarief).</a:t>
            </a:r>
            <a:endParaRPr sz="3600">
              <a:solidFill>
                <a:schemeClr val="dk1"/>
              </a:solidFill>
              <a:latin typeface="Calibri"/>
              <a:ea typeface="Calibri"/>
              <a:cs typeface="Calibri"/>
              <a:sym typeface="Calibri"/>
            </a:endParaRPr>
          </a:p>
        </p:txBody>
      </p:sp>
      <p:sp>
        <p:nvSpPr>
          <p:cNvPr id="442" name="Google Shape;44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Dat hoeft niet exclusief te zijn, maar een extra belasting van het sportpark zien we op lange termijn ook aan als een beperking tegenover de reeds gehuisveste sportclubs. Als we vooropstellen dat elke Eeklonaar sport, dan verdient elke sportclub voldoende ruimte om ook in de toekomst verder te kunnen uitbreiden.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We maken de keuze om voetbal verder te ontwikkelen aan de Zandvleuge. Eventueel in combinatie met andere sporten/clubs die interesse hebben om de site te delen. Daarvoor moeten de nodige (bescheiden) budgetten voorzien worden.  </a:t>
            </a:r>
            <a:endParaRPr sz="3600">
              <a:latin typeface="Calibri"/>
              <a:ea typeface="Calibri"/>
              <a:cs typeface="Calibri"/>
              <a:sym typeface="Calibri"/>
            </a:endParaRPr>
          </a:p>
        </p:txBody>
      </p:sp>
      <p:sp>
        <p:nvSpPr>
          <p:cNvPr id="451" name="Google Shape;4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sz="3600">
                <a:solidFill>
                  <a:schemeClr val="dk1"/>
                </a:solidFill>
                <a:latin typeface="Calibri"/>
                <a:ea typeface="Calibri"/>
                <a:cs typeface="Calibri"/>
                <a:sym typeface="Calibri"/>
              </a:rPr>
              <a:t>Verenigingen zijn de basis van sociaal weefsel</a:t>
            </a:r>
            <a:r>
              <a:rPr lang="en-US" sz="3600">
                <a:solidFill>
                  <a:schemeClr val="dk1"/>
                </a:solidFill>
                <a:latin typeface="Calibri"/>
                <a:ea typeface="Calibri"/>
                <a:cs typeface="Calibri"/>
                <a:sym typeface="Calibri"/>
              </a:rPr>
              <a:t> en bijgevolg verdienen ze zowel logistiek als financieel voldoende ondersteuning. Dat moet gebeuren op basis van een gelijkwaardige beoordeling </a:t>
            </a:r>
            <a:r>
              <a:rPr b="1" lang="en-US" sz="3600">
                <a:solidFill>
                  <a:schemeClr val="dk1"/>
                </a:solidFill>
                <a:latin typeface="Calibri"/>
                <a:ea typeface="Calibri"/>
                <a:cs typeface="Calibri"/>
                <a:sym typeface="Calibri"/>
              </a:rPr>
              <a:t>met respect voor elke vereniging, groot of klein.</a:t>
            </a:r>
            <a:endParaRPr b="1"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b="1">
              <a:latin typeface="Calibri"/>
              <a:ea typeface="Calibri"/>
              <a:cs typeface="Calibri"/>
              <a:sym typeface="Calibri"/>
            </a:endParaRPr>
          </a:p>
        </p:txBody>
      </p:sp>
      <p:sp>
        <p:nvSpPr>
          <p:cNvPr id="460" name="Google Shape;46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Centraal in ons beleid staat de Eeklonaar, de Eeklonaar is Vip in ons eigen Cultuurhuis. De Eeklonaar krijgt een principiële voorrang bij boekingen voor ons Cultuurhuis. We gaan volop voor elke Eeklonaar VIP en voorzien diverse voordelen voor onze Eeklonaren. Zoals bij alle diensten krijgen zij niet alleen een voordeel in tijd maar ook in deelnameprijs. De vraagstelling over het Cultuurhuis kan toegepast worden voor alle Eeklose diensten en activiteiten.</a:t>
            </a:r>
            <a:endParaRPr sz="3600">
              <a:latin typeface="Calibri"/>
              <a:ea typeface="Calibri"/>
              <a:cs typeface="Calibri"/>
              <a:sym typeface="Calibri"/>
            </a:endParaRPr>
          </a:p>
        </p:txBody>
      </p:sp>
      <p:sp>
        <p:nvSpPr>
          <p:cNvPr id="469" name="Google Shape;46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We zien dat er in sommige buurten voldoende zijn en in andere buurten dan weer niet. Er komen nieuwe speel- en chillplekken. We rekenen op de buurtbewoners (zowel jong als oud) of participatiegroepen om suggesties te doen wat en waar het op z’n plaats is. Onze buurtbewoners zijn immers onze ervaringsdeskundigen als het om hun eigen buurt gaat.</a:t>
            </a:r>
            <a:endParaRPr sz="3600">
              <a:latin typeface="Calibri"/>
              <a:ea typeface="Calibri"/>
              <a:cs typeface="Calibri"/>
              <a:sym typeface="Calibri"/>
            </a:endParaRPr>
          </a:p>
        </p:txBody>
      </p:sp>
      <p:sp>
        <p:nvSpPr>
          <p:cNvPr id="478" name="Google Shape;47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Mensen naar een job toeleiden in eigen streek is een meerwaarde. Als er opportuniteiten zijn om de band tussen mensen, regio, onderwijs en jobs te versterken dan zal de stad faciliterend optreden.</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p:txBody>
      </p:sp>
      <p:sp>
        <p:nvSpPr>
          <p:cNvPr id="487" name="Google Shape;487;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De meeste mensen willen graag levenslang in hun eigen woning wonen. Bijna ⅓ denkt dat hun woning daar helaas niet voor geschikt is. Bijna ¼ kiest voor een woning op maat en een iets groter deel heeft er geen mening over. Zowel uit de bevraging als uit gesprekken met de seniorenraad leren we dat mensen graag in eigen en vertrouwde omgeving blijven. Een woonplek op maat wordt (onterecht?) gelijkgesteld met de laatste stap nl. ’residentieel wonen’. Uit de bevraging kunnen we enkel besluiten dat de stad informatief kan bijdragen tot het levenslang wonen te promoten en begeleiden. Aanvullen met de items waar senioren echt mee bezig zijn: mobiliteit, voetpaden, gezondheid </a:t>
            </a:r>
            <a:endParaRPr sz="3600">
              <a:latin typeface="Calibri"/>
              <a:ea typeface="Calibri"/>
              <a:cs typeface="Calibri"/>
              <a:sym typeface="Calibri"/>
            </a:endParaRPr>
          </a:p>
        </p:txBody>
      </p:sp>
      <p:sp>
        <p:nvSpPr>
          <p:cNvPr id="496" name="Google Shape;496;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f076e35437_3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600">
                <a:solidFill>
                  <a:schemeClr val="dk1"/>
                </a:solidFill>
                <a:highlight>
                  <a:srgbClr val="4A86E8"/>
                </a:highlight>
              </a:rPr>
              <a:t>YENTL</a:t>
            </a:r>
            <a:endParaRPr/>
          </a:p>
        </p:txBody>
      </p:sp>
      <p:sp>
        <p:nvSpPr>
          <p:cNvPr id="46" name="Google Shape;46;g2f076e35437_3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Voor #TEAM9900 heeft iedereen het recht om Eeklonaar te zijn. Maar rechten impliceert ook plichten. Wie Eeklonaar wil zijn moet zich ook adapteren en daartoe moet het stadsbestuur een activerende rol op zich nemen. Er zijn tal van goede voorbeelden die tonen dat het goed kan… We verwachten dus van elke Eeklose inwoners dat zij bijdragen aan het imago, het welzijn en de leefbaarheid in onze stad. Het stadsbestuur heeft daarbij een belangrijke proactieve en begeleidende taak om iedereen de kans te geven om Eeklonaar te zijn.</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400">
              <a:solidFill>
                <a:schemeClr val="dk1"/>
              </a:solidFill>
              <a:latin typeface="Calibri"/>
              <a:ea typeface="Calibri"/>
              <a:cs typeface="Calibri"/>
              <a:sym typeface="Calibri"/>
            </a:endParaRPr>
          </a:p>
        </p:txBody>
      </p:sp>
      <p:sp>
        <p:nvSpPr>
          <p:cNvPr id="505" name="Google Shape;50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De Zuidkaai </a:t>
            </a:r>
            <a:r>
              <a:rPr lang="en-US" sz="3600">
                <a:solidFill>
                  <a:schemeClr val="dk1"/>
                </a:solidFill>
                <a:latin typeface="Calibri"/>
                <a:ea typeface="Calibri"/>
                <a:cs typeface="Calibri"/>
                <a:sym typeface="Calibri"/>
              </a:rPr>
              <a:t>is goed gekend in Eeklo. Meer nog de welzijnscampus draagt duidelijk bij tot meer welzijn in Eeklo. Het feit dat daar alle sociale actoren een werking hebben versterkt ons gemeentelijk sociaal beleid. De werking van Wijkcentrum De Kring is de meest gekende.</a:t>
            </a:r>
            <a:endParaRPr sz="3600">
              <a:solidFill>
                <a:schemeClr val="dk1"/>
              </a:solidFill>
              <a:latin typeface="Calibri"/>
              <a:ea typeface="Calibri"/>
              <a:cs typeface="Calibri"/>
              <a:sym typeface="Calibri"/>
            </a:endParaRPr>
          </a:p>
        </p:txBody>
      </p:sp>
      <p:sp>
        <p:nvSpPr>
          <p:cNvPr id="514" name="Google Shape;51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De €1-maaltijden verder promoten op scholen en bij welzijnswerkers. Kinderen mogen niet met honger op de schoolbanken zitten. De jongste cijfers tonen aan dat we deze problematiek (gelukkig) niet mogen veralgemenen. Daarom moeten we ook toespitsen op een meer individuele aanpak in samenwerking met de scholen. We zoeken verder uit welke rol de stad allemaal hierin kan spelen en wat er bestaat in het werken rond kans- en schoolarmoede. In de toekomst gaan we rond dit thema in debat met de scholen.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523" name="Google Shape;52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Er is geen algemene ontevredenheid.. Er heerst wel een subjectief gevoel dat het beter kan. Eeklo is steeds een voorloper geweest in milieuzaken zo ook met het containerpark doch vandaag heeft uitstel van herinrichting van het containerpark meer nadelen dan voordelen. We pleiten dan ook voor een regionaal (IVM) tarifering en grondige herinrichting van het milieupark. Afval is voor iedereen even duur, of even goedkoop. Laatavondopening, weegbruggen (vervuiler betaald). Oplossingen voor 80 jarigen. Volgens regels.</a:t>
            </a:r>
            <a:endParaRPr sz="3600">
              <a:latin typeface="Calibri"/>
              <a:ea typeface="Calibri"/>
              <a:cs typeface="Calibri"/>
              <a:sym typeface="Calibri"/>
            </a:endParaRPr>
          </a:p>
        </p:txBody>
      </p:sp>
      <p:sp>
        <p:nvSpPr>
          <p:cNvPr id="532" name="Google Shape;532;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Me</a:t>
            </a:r>
            <a:r>
              <a:rPr lang="en-US" sz="3600">
                <a:solidFill>
                  <a:schemeClr val="dk1"/>
                </a:solidFill>
                <a:latin typeface="Calibri"/>
                <a:ea typeface="Calibri"/>
                <a:cs typeface="Calibri"/>
                <a:sym typeface="Calibri"/>
              </a:rPr>
              <a:t>nsen waarderen het ontharden en klimatiseren. Wijk per wijk kijken om een participatietraject op te zetten om dit nog te verbeteren.</a:t>
            </a:r>
            <a:endParaRPr sz="3600">
              <a:latin typeface="Calibri"/>
              <a:ea typeface="Calibri"/>
              <a:cs typeface="Calibri"/>
              <a:sym typeface="Calibri"/>
            </a:endParaRPr>
          </a:p>
        </p:txBody>
      </p:sp>
      <p:sp>
        <p:nvSpPr>
          <p:cNvPr id="542" name="Google Shape;54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Van het deel dat positief is, is meer dan 60% dat alleen als het op voorwaarde is dat het financieel voordeel oplevert voor de stad en haar inwoners.</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Eeklo haalt nu al bijna 20% lokale hernieuwbare energie, terwijl andere gemeenten in het Meetjesland achterop hinken (cijfers Voka).</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Daar waar mogelijk nog windmolens bijzetten, repowering en duidelijke stelling dat een participatie modus gehandhaafd blijft. </a:t>
            </a: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Kijken naar rendementverhoging naar de burgers toe, via Intercommunale Zefyr.</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552" name="Google Shape;55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Het beeld dat mensen hebben over zonnepanelen oogt zonnig, zo goed als iedereen ziet het nut van zonnepanelen in. Het aantal mensen dat zonnepanelen op hun dak heeft is ±50/50. Inzetten op groepsaankopen voor eigenaars en huurder waardoor meer mensen hiervan kunnen profiteren. Kijken naar een mogelijkheid om daken ter beschikking te stellen.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562" name="Google Shape;56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Een verdeeld beeld over het fusieverhaal, al tonen burgerpanels andere bevindingen aan. Wij zijn voorstander om een fusie aan te gaan. In afwachting van fusie, verschil in tarief voor Eeklonaar en niet-Eeklonaar creëren. Dit om een financieel gunstig tarief voor de Eeklonaars te geven. Indien Eeklo onderdeel wil zijn van een fusie, moeten we vragende partner zijn op vraag van omliggende gemeentes. We zijn nog steeds voorstander van een fusie. We zien daar ook veel voordelen in. Dankzij een sterkere  slagkracht zou elke inwoner van de streek er op vooruitgaan. De dienstverlening zou nog sterker  moeten worden uitgebouwd. De buurgemeenten hebben de keuze gemaakt om (nog) niet tot een fusie over te gaan. We vinden dat een gemiste kans. Wij gaan uit van onze eigen sterkte als stad.  Andere gemeenten zijn in de (nabije) toekomst steeds welkom om een fusiegesprek aan te gaan. </a:t>
            </a:r>
            <a:endParaRPr sz="3600">
              <a:solidFill>
                <a:schemeClr val="dk1"/>
              </a:solidFill>
              <a:latin typeface="Calibri"/>
              <a:ea typeface="Calibri"/>
              <a:cs typeface="Calibri"/>
              <a:sym typeface="Calibri"/>
            </a:endParaRPr>
          </a:p>
        </p:txBody>
      </p:sp>
      <p:sp>
        <p:nvSpPr>
          <p:cNvPr id="571" name="Google Shape;57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Is de rode draad van #Team9900. Meer participatie en meer meedenken, de burger is hier duidelijk ook voorstander van. Jaarlijks meer doen hierrond (specifieke thema’s die leven) en op wijkniveau.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580" name="Google Shape;580;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Als team willen we goed uitleggen waar het geld naartoe gaat. We willen aftoetsen of er ideeën zijn waar bijvoorbeeld het burgerbudget kan naartoe gaan. Motivatie waarom wel of niet geïnvesteerd wordt in zaken. Toelichting én informeren. Hiervoor de inspraakmomenten gebruiken. </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Zo vermeldt deze bevraging duidelijk waar de beleidsprioriteiten voor de volgende legislatuur moeten liggen.</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3600"/>
          </a:p>
        </p:txBody>
      </p:sp>
      <p:sp>
        <p:nvSpPr>
          <p:cNvPr id="589" name="Google Shape;58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000">
              <a:latin typeface="Calibri"/>
              <a:ea typeface="Calibri"/>
              <a:cs typeface="Calibri"/>
              <a:sym typeface="Calibri"/>
            </a:endParaRPr>
          </a:p>
        </p:txBody>
      </p:sp>
      <p:sp>
        <p:nvSpPr>
          <p:cNvPr id="69" name="Google Shape;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latin typeface="Calibri"/>
              <a:ea typeface="Calibri"/>
              <a:cs typeface="Calibri"/>
              <a:sym typeface="Calibri"/>
            </a:endParaRPr>
          </a:p>
        </p:txBody>
      </p:sp>
      <p:sp>
        <p:nvSpPr>
          <p:cNvPr id="599" name="Google Shape;59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latin typeface="Calibri"/>
              <a:ea typeface="Calibri"/>
              <a:cs typeface="Calibri"/>
              <a:sym typeface="Calibri"/>
            </a:endParaRPr>
          </a:p>
        </p:txBody>
      </p:sp>
      <p:sp>
        <p:nvSpPr>
          <p:cNvPr id="609" name="Google Shape;60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3600">
                <a:latin typeface="Calibri"/>
                <a:ea typeface="Calibri"/>
                <a:cs typeface="Calibri"/>
                <a:sym typeface="Calibri"/>
              </a:rPr>
              <a:t>locatiebepalende vraag.  Dient straat per straat, wijk per wijk geëvalueerd te worden om een adequate oplossing te kunnen bieden.</a:t>
            </a:r>
            <a:endParaRPr sz="3600">
              <a:latin typeface="Calibri"/>
              <a:ea typeface="Calibri"/>
              <a:cs typeface="Calibri"/>
              <a:sym typeface="Calibri"/>
            </a:endParaRPr>
          </a:p>
        </p:txBody>
      </p:sp>
      <p:sp>
        <p:nvSpPr>
          <p:cNvPr id="619" name="Google Shape;61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Geen ongenoegen maar eveneens geen algemene tevredenheid. We gaan dit wijk per wijk moeten analyseren.</a:t>
            </a:r>
            <a:endParaRPr sz="3600">
              <a:latin typeface="Calibri"/>
              <a:ea typeface="Calibri"/>
              <a:cs typeface="Calibri"/>
              <a:sym typeface="Calibri"/>
            </a:endParaRPr>
          </a:p>
        </p:txBody>
      </p:sp>
      <p:sp>
        <p:nvSpPr>
          <p:cNvPr id="628" name="Google Shape;62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637" name="Google Shape;63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ee4ffb337b_1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3" name="Google Shape;653;g2ee4ffb337b_1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Het merendeel maakt zich zorgen omtrent de tewerkstelling binnen de stad // opgelet afgenomen vóór het verhaal bij Ontex // Beschikbaar personeel // samenwerking met de scholen verder bestendigen // bedrijventerreinen verder ontwikkelen // inzetten op innovatie en tewerkstelling van kortgeschoolden </a:t>
            </a:r>
            <a:endParaRPr sz="3600">
              <a:latin typeface="Calibri"/>
              <a:ea typeface="Calibri"/>
              <a:cs typeface="Calibri"/>
              <a:sym typeface="Calibri"/>
            </a:endParaRPr>
          </a:p>
        </p:txBody>
      </p:sp>
      <p:sp>
        <p:nvSpPr>
          <p:cNvPr id="660" name="Google Shape;660;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Ondersteuning verder finetunen naar evenementen toe // niet enkel geldelijk // inzetten op ondersteunen en faciliteren eerder dan zelf organiseren // </a:t>
            </a:r>
            <a:endParaRPr sz="3600">
              <a:latin typeface="Calibri"/>
              <a:ea typeface="Calibri"/>
              <a:cs typeface="Calibri"/>
              <a:sym typeface="Calibri"/>
            </a:endParaRPr>
          </a:p>
        </p:txBody>
      </p:sp>
      <p:sp>
        <p:nvSpPr>
          <p:cNvPr id="668" name="Google Shape;66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Het merendeel van de bevraagden is tevreden om in Eeklo te wonen. We werken verder aan het imago van de stad // Niet via grote financiële studies maar wel dmv duidelijke communicatie en een goed gevoel voor de Eeklonaar.</a:t>
            </a:r>
            <a:endParaRPr sz="36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676" name="Google Shape;676;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80" name="Google Shape;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Mensen vinden het belangrijk om in eigen streek te werken. We zullen een beleid voeren om ervoor te zorgen dat het goed is om in Eeklo te leven, werken, wonen en alles te beleven. </a:t>
            </a:r>
            <a:endParaRPr sz="3600">
              <a:latin typeface="Calibri"/>
              <a:ea typeface="Calibri"/>
              <a:cs typeface="Calibri"/>
              <a:sym typeface="Calibri"/>
            </a:endParaRPr>
          </a:p>
        </p:txBody>
      </p:sp>
      <p:sp>
        <p:nvSpPr>
          <p:cNvPr id="687" name="Google Shape;687;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3600">
                <a:solidFill>
                  <a:schemeClr val="dk1"/>
                </a:solidFill>
                <a:latin typeface="Calibri"/>
                <a:ea typeface="Calibri"/>
                <a:cs typeface="Calibri"/>
                <a:sym typeface="Calibri"/>
              </a:rPr>
              <a:t>Er is een goed aanbod van vrijetijdsaanbod en daarover is de Eeklonaar duidelijk tevreden. In Eeklo is er heel veel te beleven. Er is ook een uitgebreid aanbod aan activiteiten. Zowel de stadsdiensten als de vele verenigingen en adviesraden bieden dit aan. Het werk van de vele vrijwilligers is eveneens cruciaal. </a:t>
            </a:r>
            <a:endParaRPr sz="3600">
              <a:solidFill>
                <a:schemeClr val="dk1"/>
              </a:solidFill>
              <a:latin typeface="Calibri"/>
              <a:ea typeface="Calibri"/>
              <a:cs typeface="Calibri"/>
              <a:sym typeface="Calibri"/>
            </a:endParaRPr>
          </a:p>
        </p:txBody>
      </p:sp>
      <p:sp>
        <p:nvSpPr>
          <p:cNvPr id="697" name="Google Shape;697;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6" name="Google Shape;706;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ee4ffb337b_1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3" name="Google Shape;713;g2ee4ffb337b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3600">
              <a:latin typeface="Calibri"/>
              <a:ea typeface="Calibri"/>
              <a:cs typeface="Calibri"/>
              <a:sym typeface="Calibri"/>
            </a:endParaRPr>
          </a:p>
        </p:txBody>
      </p:sp>
      <p:sp>
        <p:nvSpPr>
          <p:cNvPr id="87" name="Google Shape;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3600">
                <a:latin typeface="Calibri"/>
                <a:ea typeface="Calibri"/>
                <a:cs typeface="Calibri"/>
                <a:sym typeface="Calibri"/>
              </a:rPr>
              <a:t>#TEAM9900 wil een voordeel voor elke Eeklonaar voor alle diensten en activiteiten.  </a:t>
            </a:r>
            <a:endParaRPr sz="3600">
              <a:latin typeface="Calibri"/>
              <a:ea typeface="Calibri"/>
              <a:cs typeface="Calibri"/>
              <a:sym typeface="Calibri"/>
            </a:endParaRPr>
          </a:p>
          <a:p>
            <a:pPr indent="0" lvl="0" marL="0" rtl="0" algn="l">
              <a:lnSpc>
                <a:spcPct val="100000"/>
              </a:lnSpc>
              <a:spcBef>
                <a:spcPts val="0"/>
              </a:spcBef>
              <a:spcAft>
                <a:spcPts val="0"/>
              </a:spcAft>
              <a:buSzPts val="1100"/>
              <a:buNone/>
            </a:pPr>
            <a:r>
              <a:rPr lang="en-US" sz="3600">
                <a:latin typeface="Calibri"/>
                <a:ea typeface="Calibri"/>
                <a:cs typeface="Calibri"/>
                <a:sym typeface="Calibri"/>
              </a:rPr>
              <a:t>Cultuurhuis Herbakker &amp; zwemmen in het Verbauwenbad!</a:t>
            </a:r>
            <a:endParaRPr sz="3600">
              <a:latin typeface="Calibri"/>
              <a:ea typeface="Calibri"/>
              <a:cs typeface="Calibri"/>
              <a:sym typeface="Calibri"/>
            </a:endParaRPr>
          </a:p>
        </p:txBody>
      </p:sp>
      <p:sp>
        <p:nvSpPr>
          <p:cNvPr id="97" name="Google Shape;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106" name="Google Shape;1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3600">
                <a:latin typeface="Calibri"/>
                <a:ea typeface="Calibri"/>
                <a:cs typeface="Calibri"/>
                <a:sym typeface="Calibri"/>
              </a:rPr>
              <a:t>We willen inzetten op méér communicatie verder uitbouwen van een app.</a:t>
            </a:r>
            <a:endParaRPr sz="3600">
              <a:latin typeface="Calibri"/>
              <a:ea typeface="Calibri"/>
              <a:cs typeface="Calibri"/>
              <a:sym typeface="Calibri"/>
            </a:endParaRPr>
          </a:p>
        </p:txBody>
      </p:sp>
      <p:sp>
        <p:nvSpPr>
          <p:cNvPr id="215" name="Google Shape;2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p:cSld name="Custom">
    <p:spTree>
      <p:nvGrpSpPr>
        <p:cNvPr id="7" name="Shape 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2"/>
          <p:cNvSpPr txBox="1"/>
          <p:nvPr/>
        </p:nvSpPr>
        <p:spPr>
          <a:xfrm>
            <a:off x="0" y="0"/>
            <a:ext cx="9144000" cy="571500"/>
          </a:xfrm>
          <a:prstGeom prst="rect">
            <a:avLst/>
          </a:prstGeom>
          <a:solidFill>
            <a:srgbClr val="0D3944"/>
          </a:solidFill>
          <a:ln>
            <a:noFill/>
          </a:ln>
        </p:spPr>
        <p:txBody>
          <a:bodyPr anchorCtr="0" anchor="ctr" bIns="45700" lIns="91425" spcFirstLastPara="1" rIns="91425" wrap="square" tIns="45700">
            <a:spAutoFit/>
          </a:bodyPr>
          <a:lstStyle/>
          <a:p>
            <a:pPr indent="0" lvl="0" marL="0" marR="238125" rtl="0" algn="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#TEAM9900</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2.png"/><Relationship Id="rId4" Type="http://schemas.openxmlformats.org/officeDocument/2006/relationships/image" Target="../media/image6.png"/><Relationship Id="rId5"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6.png"/><Relationship Id="rId5"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11" Type="http://schemas.openxmlformats.org/officeDocument/2006/relationships/image" Target="../media/image6.png"/><Relationship Id="rId10"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19.png"/><Relationship Id="rId7" Type="http://schemas.openxmlformats.org/officeDocument/2006/relationships/image" Target="../media/image4.png"/><Relationship Id="rId8" Type="http://schemas.openxmlformats.org/officeDocument/2006/relationships/hyperlink" Target="https://www.survio.com/survey/d/A8D3J2I4V4K0R6Q9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5.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48.png"/><Relationship Id="rId6"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1.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0.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3.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8.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0.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5.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png"/><Relationship Id="rId11" Type="http://schemas.openxmlformats.org/officeDocument/2006/relationships/image" Target="../media/image6.png"/><Relationship Id="rId10" Type="http://schemas.openxmlformats.org/officeDocument/2006/relationships/image" Target="../media/image21.png"/><Relationship Id="rId9"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1.png"/><Relationship Id="rId7" Type="http://schemas.openxmlformats.org/officeDocument/2006/relationships/image" Target="../media/image13.png"/><Relationship Id="rId8"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6.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3.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5.jpg"/><Relationship Id="rId4" Type="http://schemas.openxmlformats.org/officeDocument/2006/relationships/image" Target="../media/image6.png"/><Relationship Id="rId5"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1.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1.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65.jp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4.gif"/><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7.jp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74.png"/><Relationship Id="rId4" Type="http://schemas.openxmlformats.org/officeDocument/2006/relationships/image" Target="../media/image76.jp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2.jpg"/><Relationship Id="rId4" Type="http://schemas.openxmlformats.org/officeDocument/2006/relationships/image" Target="../media/image6.png"/><Relationship Id="rId5" Type="http://schemas.openxmlformats.org/officeDocument/2006/relationships/image" Target="../media/image6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63.png"/><Relationship Id="rId4" Type="http://schemas.openxmlformats.org/officeDocument/2006/relationships/image" Target="../media/image6.png"/><Relationship Id="rId5" Type="http://schemas.openxmlformats.org/officeDocument/2006/relationships/image" Target="../media/image6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6.png"/><Relationship Id="rId4" Type="http://schemas.openxmlformats.org/officeDocument/2006/relationships/image" Target="../media/image75.jpg"/><Relationship Id="rId5"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0.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70.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72.jpg"/><Relationship Id="rId4" Type="http://schemas.openxmlformats.org/officeDocument/2006/relationships/image" Target="../media/image6.png"/><Relationship Id="rId5" Type="http://schemas.openxmlformats.org/officeDocument/2006/relationships/image" Target="../media/image7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6.png"/><Relationship Id="rId4" Type="http://schemas.openxmlformats.org/officeDocument/2006/relationships/image" Target="../media/image68.png"/><Relationship Id="rId5" Type="http://schemas.openxmlformats.org/officeDocument/2006/relationships/image" Target="../media/image7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6.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6.png"/><Relationship Id="rId5" Type="http://schemas.openxmlformats.org/officeDocument/2006/relationships/image" Target="../media/image32.png"/><Relationship Id="rId6"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24.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2.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 name="Shape 11"/>
        <p:cNvGrpSpPr/>
        <p:nvPr/>
      </p:nvGrpSpPr>
      <p:grpSpPr>
        <a:xfrm>
          <a:off x="0" y="0"/>
          <a:ext cx="0" cy="0"/>
          <a:chOff x="0" y="0"/>
          <a:chExt cx="0" cy="0"/>
        </a:xfrm>
      </p:grpSpPr>
      <p:pic>
        <p:nvPicPr>
          <p:cNvPr id="12" name="Google Shape;12;g2f460d508e9_2_0"/>
          <p:cNvPicPr preferRelativeResize="0"/>
          <p:nvPr/>
        </p:nvPicPr>
        <p:blipFill rotWithShape="1">
          <a:blip r:embed="rId3">
            <a:alphaModFix/>
          </a:blip>
          <a:srcRect b="0" l="0" r="0" t="0"/>
          <a:stretch/>
        </p:blipFill>
        <p:spPr>
          <a:xfrm>
            <a:off x="1576775" y="1020113"/>
            <a:ext cx="6244459" cy="3103275"/>
          </a:xfrm>
          <a:prstGeom prst="rect">
            <a:avLst/>
          </a:prstGeom>
          <a:noFill/>
          <a:ln>
            <a:noFill/>
          </a:ln>
        </p:spPr>
      </p:pic>
      <p:pic>
        <p:nvPicPr>
          <p:cNvPr id="13" name="Google Shape;13;g2f460d508e9_2_0"/>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nvSpPr>
        <p:spPr>
          <a:xfrm>
            <a:off x="190500" y="754800"/>
            <a:ext cx="7143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Via welke andere kanalen kan de stad jou nog meer informeren?</a:t>
            </a:r>
            <a:endParaRPr b="0" i="0" sz="1600" u="none" cap="none" strike="noStrike">
              <a:solidFill>
                <a:srgbClr val="000000"/>
              </a:solidFill>
              <a:latin typeface="Arial"/>
              <a:ea typeface="Arial"/>
              <a:cs typeface="Arial"/>
              <a:sym typeface="Arial"/>
            </a:endParaRPr>
          </a:p>
        </p:txBody>
      </p:sp>
      <p:sp>
        <p:nvSpPr>
          <p:cNvPr id="228" name="Google Shape;228;p10"/>
          <p:cNvSpPr txBox="1"/>
          <p:nvPr/>
        </p:nvSpPr>
        <p:spPr>
          <a:xfrm>
            <a:off x="190500" y="1312674"/>
            <a:ext cx="83529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chemeClr val="dk1"/>
                </a:solidFill>
                <a:latin typeface="Calibri"/>
                <a:ea typeface="Calibri"/>
                <a:cs typeface="Calibri"/>
                <a:sym typeface="Calibri"/>
              </a:rPr>
              <a:t>Voornaamste (wederkerende) antwoorden:</a:t>
            </a:r>
            <a:endParaRPr b="0" i="0" sz="12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1. E-mail/nieuwsbrief</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2. Post/brief in de brievenbus</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3. Sociale media</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4. Website van de stad (App)</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5. Kranten</a:t>
            </a:r>
            <a:endParaRPr b="0" i="0" sz="1600" u="none" cap="none" strike="noStrike">
              <a:solidFill>
                <a:schemeClr val="dk1"/>
              </a:solidFill>
              <a:latin typeface="Calibri"/>
              <a:ea typeface="Calibri"/>
              <a:cs typeface="Calibri"/>
              <a:sym typeface="Calibri"/>
            </a:endParaRPr>
          </a:p>
        </p:txBody>
      </p:sp>
      <p:pic>
        <p:nvPicPr>
          <p:cNvPr id="229" name="Google Shape;229;p10"/>
          <p:cNvPicPr preferRelativeResize="0"/>
          <p:nvPr/>
        </p:nvPicPr>
        <p:blipFill rotWithShape="1">
          <a:blip r:embed="rId3">
            <a:alphaModFix/>
          </a:blip>
          <a:srcRect b="0" l="0" r="0" t="0"/>
          <a:stretch/>
        </p:blipFill>
        <p:spPr>
          <a:xfrm>
            <a:off x="5840200" y="1716836"/>
            <a:ext cx="2317632" cy="1709827"/>
          </a:xfrm>
          <a:prstGeom prst="rect">
            <a:avLst/>
          </a:prstGeom>
          <a:noFill/>
          <a:ln>
            <a:noFill/>
          </a:ln>
        </p:spPr>
      </p:pic>
      <p:pic>
        <p:nvPicPr>
          <p:cNvPr id="230" name="Google Shape;230;p10"/>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231" name="Google Shape;231;p10"/>
          <p:cNvSpPr txBox="1"/>
          <p:nvPr/>
        </p:nvSpPr>
        <p:spPr>
          <a:xfrm>
            <a:off x="266425" y="4050000"/>
            <a:ext cx="67581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chemeClr val="dk1"/>
                </a:solidFill>
                <a:latin typeface="Calibri"/>
                <a:ea typeface="Calibri"/>
                <a:cs typeface="Calibri"/>
                <a:sym typeface="Calibri"/>
              </a:rPr>
              <a:t>#TEAM9900 wil nog meer inzetten op interne en externe communicatie!</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aphicFrame>
        <p:nvGraphicFramePr>
          <p:cNvPr id="236" name="Google Shape;236;p11"/>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4286250"/>
                <a:gridCol w="428625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Belang </a:t>
                      </a:r>
                      <a:r>
                        <a:rPr lang="en-US" sz="1400" u="none" cap="none" strike="noStrike">
                          <a:latin typeface="Calibri"/>
                          <a:ea typeface="Calibri"/>
                          <a:cs typeface="Calibri"/>
                          <a:sym typeface="Calibri"/>
                        </a:rPr>
                        <a:t>( op 5 )</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Brede veilige fietspaden</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3.2 </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Conflictvrije oversteekplaatsen</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2.9</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Meer controle op snelheid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Meer controle op fietsverlichting en correct fietsgebruik</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1.9</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sp>
        <p:nvSpPr>
          <p:cNvPr id="237" name="Google Shape;237;p11"/>
          <p:cNvSpPr txBox="1"/>
          <p:nvPr/>
        </p:nvSpPr>
        <p:spPr>
          <a:xfrm>
            <a:off x="190500" y="714375"/>
            <a:ext cx="87630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MOBILITEIT</a:t>
            </a:r>
            <a:br>
              <a:rPr b="1" i="0" lang="en-US" sz="1500" u="none" cap="none" strike="noStrike">
                <a:solidFill>
                  <a:srgbClr val="000000"/>
                </a:solidFill>
                <a:latin typeface="Calibri"/>
                <a:ea typeface="Calibri"/>
                <a:cs typeface="Calibri"/>
                <a:sym typeface="Calibri"/>
              </a:rPr>
            </a:br>
            <a:r>
              <a:rPr b="1" i="0" lang="en-US" sz="1500" u="none" cap="none" strike="noStrike">
                <a:solidFill>
                  <a:srgbClr val="000000"/>
                </a:solidFill>
                <a:latin typeface="Calibri"/>
                <a:ea typeface="Calibri"/>
                <a:cs typeface="Calibri"/>
                <a:sym typeface="Calibri"/>
              </a:rPr>
              <a:t>De fietsveiligheid in de stad Eeklo verdient meer aandacht. Het volgende bestuur moet inzetten op</a:t>
            </a:r>
            <a:endParaRPr b="0" i="0" sz="1400" u="none" cap="none" strike="noStrike">
              <a:solidFill>
                <a:srgbClr val="000000"/>
              </a:solidFill>
              <a:latin typeface="Arial"/>
              <a:ea typeface="Arial"/>
              <a:cs typeface="Arial"/>
              <a:sym typeface="Arial"/>
            </a:endParaRPr>
          </a:p>
        </p:txBody>
      </p:sp>
      <p:pic>
        <p:nvPicPr>
          <p:cNvPr descr="Afbeelding met lijn, tekst, Perceel, Lettertype&#10;&#10;Automatisch gegenereerde beschrijving" id="238" name="Google Shape;238;p11"/>
          <p:cNvPicPr preferRelativeResize="0"/>
          <p:nvPr/>
        </p:nvPicPr>
        <p:blipFill rotWithShape="1">
          <a:blip r:embed="rId3">
            <a:alphaModFix/>
          </a:blip>
          <a:srcRect b="0" l="0" r="0" t="0"/>
          <a:stretch/>
        </p:blipFill>
        <p:spPr>
          <a:xfrm>
            <a:off x="257266" y="3000376"/>
            <a:ext cx="6114934" cy="2086842"/>
          </a:xfrm>
          <a:prstGeom prst="rect">
            <a:avLst/>
          </a:prstGeom>
          <a:noFill/>
          <a:ln>
            <a:noFill/>
          </a:ln>
        </p:spPr>
      </p:pic>
      <p:pic>
        <p:nvPicPr>
          <p:cNvPr id="239" name="Google Shape;239;p11"/>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240" name="Google Shape;240;p11"/>
          <p:cNvSpPr txBox="1"/>
          <p:nvPr/>
        </p:nvSpPr>
        <p:spPr>
          <a:xfrm>
            <a:off x="4480300" y="2962725"/>
            <a:ext cx="4353000" cy="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#TEAM9900 zal investeren in veiliger fietspaden en betere fietsveilige infrastructuur.</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aphicFrame>
        <p:nvGraphicFramePr>
          <p:cNvPr id="245" name="Google Shape;245;p12"/>
          <p:cNvGraphicFramePr/>
          <p:nvPr/>
        </p:nvGraphicFramePr>
        <p:xfrm>
          <a:off x="285750" y="148971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 Akkoord</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80.53%</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Niet akkoord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9.16%</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Geen mening</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10.31%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246" name="Google Shape;246;p12"/>
          <p:cNvSpPr txBox="1"/>
          <p:nvPr/>
        </p:nvSpPr>
        <p:spPr>
          <a:xfrm>
            <a:off x="190500" y="68502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De Ring rond Eeklo...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De aanleg van de Ring is dé kans om het centrum verkeersveilig en luw te maken</a:t>
            </a:r>
            <a:endParaRPr b="0" i="0" sz="1600" u="none" cap="none" strike="noStrike">
              <a:solidFill>
                <a:srgbClr val="000000"/>
              </a:solidFill>
              <a:latin typeface="Arial"/>
              <a:ea typeface="Arial"/>
              <a:cs typeface="Arial"/>
              <a:sym typeface="Arial"/>
            </a:endParaRPr>
          </a:p>
        </p:txBody>
      </p:sp>
      <p:pic>
        <p:nvPicPr>
          <p:cNvPr id="247" name="Google Shape;247;p12"/>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
        <p:nvSpPr>
          <p:cNvPr id="248" name="Google Shape;248;p12"/>
          <p:cNvSpPr txBox="1"/>
          <p:nvPr/>
        </p:nvSpPr>
        <p:spPr>
          <a:xfrm>
            <a:off x="4461000" y="3211338"/>
            <a:ext cx="4492500" cy="75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#TEAM9900 zal samen met AWV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streven naar een realisatie van de ring tegen 2030.</a:t>
            </a: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9" name="Google Shape;249;p12"/>
          <p:cNvPicPr preferRelativeResize="0"/>
          <p:nvPr/>
        </p:nvPicPr>
        <p:blipFill rotWithShape="1">
          <a:blip r:embed="rId4">
            <a:alphaModFix/>
          </a:blip>
          <a:srcRect b="0" l="0" r="0" t="0"/>
          <a:stretch/>
        </p:blipFill>
        <p:spPr>
          <a:xfrm>
            <a:off x="285750" y="2669173"/>
            <a:ext cx="3725750" cy="2095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graphicFrame>
        <p:nvGraphicFramePr>
          <p:cNvPr id="254" name="Google Shape;254;p13"/>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Akkoord</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84.73%</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Niet akkoord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5.53%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Onmogelijk</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9.73%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255" name="Google Shape;255;p13"/>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Het nieuwe stadsbestuur moet de ambitie en inzet hebben om de Ring te realiseren tegen 2030</a:t>
            </a:r>
            <a:endParaRPr b="0" i="0" sz="1600" u="none" cap="none" strike="noStrike">
              <a:solidFill>
                <a:srgbClr val="000000"/>
              </a:solidFill>
              <a:latin typeface="Arial"/>
              <a:ea typeface="Arial"/>
              <a:cs typeface="Arial"/>
              <a:sym typeface="Arial"/>
            </a:endParaRPr>
          </a:p>
        </p:txBody>
      </p:sp>
      <p:pic>
        <p:nvPicPr>
          <p:cNvPr id="256" name="Google Shape;256;p13"/>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
        <p:nvSpPr>
          <p:cNvPr id="257" name="Google Shape;257;p13"/>
          <p:cNvSpPr txBox="1"/>
          <p:nvPr/>
        </p:nvSpPr>
        <p:spPr>
          <a:xfrm>
            <a:off x="285750" y="3101625"/>
            <a:ext cx="8552100" cy="56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chemeClr val="dk1"/>
                </a:solidFill>
                <a:latin typeface="Calibri"/>
                <a:ea typeface="Calibri"/>
                <a:cs typeface="Calibri"/>
                <a:sym typeface="Calibri"/>
              </a:rPr>
              <a:t>#TEAM9900 zet dit met stip bovenaan de agenda van de lokale en Vlaamse overheid.</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aphicFrame>
        <p:nvGraphicFramePr>
          <p:cNvPr id="262" name="Google Shape;262;p14"/>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30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30.53%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50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69.47%</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sp>
        <p:nvSpPr>
          <p:cNvPr id="263" name="Google Shape;263;p14"/>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Wat is de ideale snelheid op de doortocht in het centrum? (station-Eikelstraat)</a:t>
            </a:r>
            <a:endParaRPr b="0" i="0" sz="1600" u="none" cap="none" strike="noStrike">
              <a:solidFill>
                <a:srgbClr val="000000"/>
              </a:solidFill>
              <a:latin typeface="Arial"/>
              <a:ea typeface="Arial"/>
              <a:cs typeface="Arial"/>
              <a:sym typeface="Arial"/>
            </a:endParaRPr>
          </a:p>
        </p:txBody>
      </p:sp>
      <p:pic>
        <p:nvPicPr>
          <p:cNvPr id="264" name="Google Shape;264;p14"/>
          <p:cNvPicPr preferRelativeResize="0"/>
          <p:nvPr/>
        </p:nvPicPr>
        <p:blipFill rotWithShape="1">
          <a:blip r:embed="rId3">
            <a:alphaModFix/>
          </a:blip>
          <a:srcRect b="0" l="0" r="0" t="0"/>
          <a:stretch/>
        </p:blipFill>
        <p:spPr>
          <a:xfrm>
            <a:off x="285738" y="2407126"/>
            <a:ext cx="1438575" cy="2517499"/>
          </a:xfrm>
          <a:prstGeom prst="rect">
            <a:avLst/>
          </a:prstGeom>
          <a:noFill/>
          <a:ln>
            <a:noFill/>
          </a:ln>
        </p:spPr>
      </p:pic>
      <p:pic>
        <p:nvPicPr>
          <p:cNvPr id="265" name="Google Shape;265;p14"/>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266" name="Google Shape;266;p14"/>
          <p:cNvSpPr txBox="1"/>
          <p:nvPr/>
        </p:nvSpPr>
        <p:spPr>
          <a:xfrm>
            <a:off x="2056250" y="3196575"/>
            <a:ext cx="6359700" cy="194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geen 30 km/u voorstellen op de doortocht maar wil wel verder investeren in de veiligheid voor de zwakke weggebruiker.</a:t>
            </a:r>
            <a:r>
              <a:rPr b="0" i="0" lang="en-US" sz="1600" u="none" cap="none" strike="noStrike">
                <a:solidFill>
                  <a:srgbClr val="000000"/>
                </a:solidFill>
                <a:latin typeface="Calibri"/>
                <a:ea typeface="Calibri"/>
                <a:cs typeface="Calibri"/>
                <a:sym typeface="Calibri"/>
              </a:rPr>
              <a:t> </a:t>
            </a:r>
            <a:r>
              <a:rPr b="1" i="0" lang="en-US" sz="1600" u="none" cap="none" strike="noStrike">
                <a:solidFill>
                  <a:srgbClr val="000000"/>
                </a:solidFill>
                <a:latin typeface="Calibri"/>
                <a:ea typeface="Calibri"/>
                <a:cs typeface="Calibri"/>
                <a:sym typeface="Calibri"/>
              </a:rPr>
              <a:t>Bovendien wil #TEAM9900 investeren in variabele zone30-gebieden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graphicFrame>
        <p:nvGraphicFramePr>
          <p:cNvPr id="271" name="Google Shape;271;p15"/>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5138725"/>
                <a:gridCol w="2364525"/>
              </a:tblGrid>
              <a:tr h="2667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Ja, een busje dat rondrijdt in Eeklo op evenementen (Herbakkersfestival, Kaaifeesten,...) zou goede beslissing zijn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48.66%</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Ja, een busje op de wekelijkse marktdag is een goed idee </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29.58%</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 een busje is niet nodig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41.41%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272" name="Google Shape;272;p15"/>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STADSBUS IN EEKLO?</a:t>
            </a:r>
            <a:endParaRPr b="0" i="0" sz="1600" u="none" cap="none" strike="noStrike">
              <a:solidFill>
                <a:srgbClr val="000000"/>
              </a:solidFill>
              <a:latin typeface="Arial"/>
              <a:ea typeface="Arial"/>
              <a:cs typeface="Arial"/>
              <a:sym typeface="Arial"/>
            </a:endParaRPr>
          </a:p>
        </p:txBody>
      </p:sp>
      <p:sp>
        <p:nvSpPr>
          <p:cNvPr id="273" name="Google Shape;273;p15"/>
          <p:cNvSpPr txBox="1"/>
          <p:nvPr/>
        </p:nvSpPr>
        <p:spPr>
          <a:xfrm>
            <a:off x="2605550" y="3612600"/>
            <a:ext cx="8450700" cy="59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wil vervoer organiseren voor wie en wanneer dat nodig is.</a:t>
            </a:r>
            <a:endParaRPr b="1" i="0" sz="1600" u="none" cap="none" strike="noStrike">
              <a:solidFill>
                <a:srgbClr val="000000"/>
              </a:solidFill>
              <a:latin typeface="Calibri"/>
              <a:ea typeface="Calibri"/>
              <a:cs typeface="Calibri"/>
              <a:sym typeface="Calibri"/>
            </a:endParaRPr>
          </a:p>
        </p:txBody>
      </p:sp>
      <p:pic>
        <p:nvPicPr>
          <p:cNvPr id="274" name="Google Shape;274;p15"/>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pic>
        <p:nvPicPr>
          <p:cNvPr id="275" name="Google Shape;275;p15"/>
          <p:cNvPicPr preferRelativeResize="0"/>
          <p:nvPr/>
        </p:nvPicPr>
        <p:blipFill rotWithShape="1">
          <a:blip r:embed="rId4">
            <a:alphaModFix/>
          </a:blip>
          <a:srcRect b="0" l="0" r="0" t="0"/>
          <a:stretch/>
        </p:blipFill>
        <p:spPr>
          <a:xfrm>
            <a:off x="285750" y="3031225"/>
            <a:ext cx="2238325" cy="1530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graphicFrame>
        <p:nvGraphicFramePr>
          <p:cNvPr id="280" name="Google Shape;280;p16"/>
          <p:cNvGraphicFramePr/>
          <p:nvPr/>
        </p:nvGraphicFramePr>
        <p:xfrm>
          <a:off x="285750" y="1635646"/>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Ja </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58.51%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Neen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31.74%</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Geen mening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9.75%</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281" name="Google Shape;281;p16"/>
          <p:cNvSpPr txBox="1"/>
          <p:nvPr/>
        </p:nvSpPr>
        <p:spPr>
          <a:xfrm>
            <a:off x="190500" y="714375"/>
            <a:ext cx="8763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Parkeren in Eeklo:</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Vind je dat Eeklo het betalend parkeren moet afschaffen en vervangen door gratis parkeren met een systeem van rotatie?</a:t>
            </a:r>
            <a:endParaRPr b="0" i="0" sz="1500" u="none" cap="none" strike="noStrike">
              <a:solidFill>
                <a:srgbClr val="000000"/>
              </a:solidFill>
              <a:latin typeface="Arial"/>
              <a:ea typeface="Arial"/>
              <a:cs typeface="Arial"/>
              <a:sym typeface="Arial"/>
            </a:endParaRPr>
          </a:p>
        </p:txBody>
      </p:sp>
      <p:pic>
        <p:nvPicPr>
          <p:cNvPr id="282" name="Google Shape;282;p16"/>
          <p:cNvPicPr preferRelativeResize="0"/>
          <p:nvPr/>
        </p:nvPicPr>
        <p:blipFill rotWithShape="1">
          <a:blip r:embed="rId3">
            <a:alphaModFix/>
          </a:blip>
          <a:srcRect b="0" l="0" r="0" t="0"/>
          <a:stretch/>
        </p:blipFill>
        <p:spPr>
          <a:xfrm>
            <a:off x="285750" y="2769575"/>
            <a:ext cx="1925275" cy="2287826"/>
          </a:xfrm>
          <a:prstGeom prst="rect">
            <a:avLst/>
          </a:prstGeom>
          <a:noFill/>
          <a:ln>
            <a:noFill/>
          </a:ln>
        </p:spPr>
      </p:pic>
      <p:pic>
        <p:nvPicPr>
          <p:cNvPr id="283" name="Google Shape;283;p16"/>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284" name="Google Shape;284;p16"/>
          <p:cNvSpPr txBox="1"/>
          <p:nvPr/>
        </p:nvSpPr>
        <p:spPr>
          <a:xfrm>
            <a:off x="2573475" y="3429575"/>
            <a:ext cx="5238300" cy="158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inzetten op een innoverend parkeerbeleid en dat hoeft daarom niet betalend te zijn.</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aphicFrame>
        <p:nvGraphicFramePr>
          <p:cNvPr id="289" name="Google Shape;289;p17"/>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8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8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a:t>
                      </a:r>
                      <a:endParaRPr b="1" sz="18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75.95%</a:t>
                      </a:r>
                      <a:endParaRPr b="1" sz="18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8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12.6%</a:t>
                      </a:r>
                      <a:endParaRPr sz="18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8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11.45%</a:t>
                      </a:r>
                      <a:endParaRPr sz="18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290" name="Google Shape;290;p17"/>
          <p:cNvSpPr txBox="1"/>
          <p:nvPr/>
        </p:nvSpPr>
        <p:spPr>
          <a:xfrm>
            <a:off x="190500" y="60562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VEILIGHEID</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De politie moet meer zichtbaar en aanspreekbaar zijn in het straatbeeld.</a:t>
            </a:r>
            <a:endParaRPr b="0" i="0" sz="1600" u="none" cap="none" strike="noStrike">
              <a:solidFill>
                <a:srgbClr val="000000"/>
              </a:solidFill>
              <a:latin typeface="Arial"/>
              <a:ea typeface="Arial"/>
              <a:cs typeface="Arial"/>
              <a:sym typeface="Arial"/>
            </a:endParaRPr>
          </a:p>
        </p:txBody>
      </p:sp>
      <p:pic>
        <p:nvPicPr>
          <p:cNvPr id="291" name="Google Shape;291;p17"/>
          <p:cNvPicPr preferRelativeResize="0"/>
          <p:nvPr/>
        </p:nvPicPr>
        <p:blipFill rotWithShape="1">
          <a:blip r:embed="rId3">
            <a:alphaModFix/>
          </a:blip>
          <a:srcRect b="4561" l="0" r="0" t="0"/>
          <a:stretch/>
        </p:blipFill>
        <p:spPr>
          <a:xfrm>
            <a:off x="285750" y="2578725"/>
            <a:ext cx="1837225" cy="2519424"/>
          </a:xfrm>
          <a:prstGeom prst="rect">
            <a:avLst/>
          </a:prstGeom>
          <a:noFill/>
          <a:ln>
            <a:noFill/>
          </a:ln>
        </p:spPr>
      </p:pic>
      <p:pic>
        <p:nvPicPr>
          <p:cNvPr id="292" name="Google Shape;292;p17"/>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pic>
        <p:nvPicPr>
          <p:cNvPr id="293" name="Google Shape;293;p17"/>
          <p:cNvPicPr preferRelativeResize="0"/>
          <p:nvPr/>
        </p:nvPicPr>
        <p:blipFill rotWithShape="1">
          <a:blip r:embed="rId5">
            <a:alphaModFix/>
          </a:blip>
          <a:srcRect b="0" l="0" r="0" t="0"/>
          <a:stretch/>
        </p:blipFill>
        <p:spPr>
          <a:xfrm>
            <a:off x="6328525" y="1316500"/>
            <a:ext cx="2624976" cy="1291301"/>
          </a:xfrm>
          <a:prstGeom prst="rect">
            <a:avLst/>
          </a:prstGeom>
          <a:noFill/>
          <a:ln>
            <a:noFill/>
          </a:ln>
        </p:spPr>
      </p:pic>
      <p:sp>
        <p:nvSpPr>
          <p:cNvPr id="294" name="Google Shape;294;p17"/>
          <p:cNvSpPr txBox="1"/>
          <p:nvPr/>
        </p:nvSpPr>
        <p:spPr>
          <a:xfrm>
            <a:off x="2504325" y="3407200"/>
            <a:ext cx="6194400" cy="86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#TEAM9900 is van mening dat we moeten inzetten op een toegankelijker politiebeleid met permanente aanwezigheid en aanspreekbaarheid van politie in het straatbeeld.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aphicFrame>
        <p:nvGraphicFramePr>
          <p:cNvPr id="299" name="Google Shape;299;p18"/>
          <p:cNvGraphicFramePr/>
          <p:nvPr/>
        </p:nvGraphicFramePr>
        <p:xfrm>
          <a:off x="285750" y="169290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63.93%</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24.05%</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12.02%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300" name="Google Shape;300;p18"/>
          <p:cNvSpPr txBox="1"/>
          <p:nvPr/>
        </p:nvSpPr>
        <p:spPr>
          <a:xfrm>
            <a:off x="190500" y="714375"/>
            <a:ext cx="8763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VEILIGHEID</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Onze stadswachters zijn een goed antwoord op de veiligheid en netheid in onze stad. Ze informeren, sensibiliseren, signaleren en als het moet kunnen ze ook optreden door een gasboete te geven.</a:t>
            </a:r>
            <a:endParaRPr b="0" i="0" sz="1600" u="none" cap="none" strike="noStrike">
              <a:solidFill>
                <a:srgbClr val="000000"/>
              </a:solidFill>
              <a:latin typeface="Arial"/>
              <a:ea typeface="Arial"/>
              <a:cs typeface="Arial"/>
              <a:sym typeface="Arial"/>
            </a:endParaRPr>
          </a:p>
        </p:txBody>
      </p:sp>
      <p:pic>
        <p:nvPicPr>
          <p:cNvPr descr="Afbeelding met schermopname, tekst, lijn, diagram&#10;&#10;Automatisch gegenereerde beschrijving" id="301" name="Google Shape;301;p18"/>
          <p:cNvPicPr preferRelativeResize="0"/>
          <p:nvPr/>
        </p:nvPicPr>
        <p:blipFill rotWithShape="1">
          <a:blip r:embed="rId3">
            <a:alphaModFix/>
          </a:blip>
          <a:srcRect b="0" l="0" r="0" t="0"/>
          <a:stretch/>
        </p:blipFill>
        <p:spPr>
          <a:xfrm>
            <a:off x="285750" y="3123775"/>
            <a:ext cx="2332434" cy="1920277"/>
          </a:xfrm>
          <a:prstGeom prst="rect">
            <a:avLst/>
          </a:prstGeom>
          <a:noFill/>
          <a:ln>
            <a:noFill/>
          </a:ln>
        </p:spPr>
      </p:pic>
      <p:pic>
        <p:nvPicPr>
          <p:cNvPr id="302" name="Google Shape;302;p18"/>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303" name="Google Shape;303;p18"/>
          <p:cNvSpPr txBox="1"/>
          <p:nvPr/>
        </p:nvSpPr>
        <p:spPr>
          <a:xfrm>
            <a:off x="5068450" y="3478150"/>
            <a:ext cx="3822900" cy="106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wil een uitbreiding van het stadswachtersteam, het is een voorbeeld voor preventief werken en effectief aanpakken van overlast.</a:t>
            </a:r>
            <a:endParaRPr b="1" i="0" sz="1600" u="none" cap="none" strike="noStrike">
              <a:solidFill>
                <a:srgbClr val="000000"/>
              </a:solidFill>
              <a:latin typeface="Calibri"/>
              <a:ea typeface="Calibri"/>
              <a:cs typeface="Calibri"/>
              <a:sym typeface="Calibri"/>
            </a:endParaRPr>
          </a:p>
        </p:txBody>
      </p:sp>
      <p:pic>
        <p:nvPicPr>
          <p:cNvPr id="304" name="Google Shape;304;p18"/>
          <p:cNvPicPr preferRelativeResize="0"/>
          <p:nvPr/>
        </p:nvPicPr>
        <p:blipFill rotWithShape="1">
          <a:blip r:embed="rId5">
            <a:alphaModFix/>
          </a:blip>
          <a:srcRect b="0" l="0" r="0" t="0"/>
          <a:stretch/>
        </p:blipFill>
        <p:spPr>
          <a:xfrm>
            <a:off x="2724150" y="3145575"/>
            <a:ext cx="2173430" cy="1627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aphicFrame>
        <p:nvGraphicFramePr>
          <p:cNvPr id="309" name="Google Shape;309;p19"/>
          <p:cNvGraphicFramePr/>
          <p:nvPr/>
        </p:nvGraphicFramePr>
        <p:xfrm>
          <a:off x="285750" y="1212025"/>
          <a:ext cx="3000000" cy="3000000"/>
        </p:xfrm>
        <a:graphic>
          <a:graphicData uri="http://schemas.openxmlformats.org/drawingml/2006/table">
            <a:tbl>
              <a:tblPr>
                <a:noFill/>
                <a:tableStyleId>{6455E734-84E8-47C5-856F-843237004DEB}</a:tableStyleId>
              </a:tblPr>
              <a:tblGrid>
                <a:gridCol w="4600075"/>
                <a:gridCol w="2195725"/>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Vooral concentreren op het centrum en schoolzones</a:t>
                      </a:r>
                      <a:endParaRPr b="1"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52.77%</a:t>
                      </a:r>
                      <a:endParaRPr b="1"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Elke straat moet minstens 2x per jaar aan bod komen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27.72%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Er zijn te veel snelheidscontroles</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10.52%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geen mening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8.99%</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310" name="Google Shape;310;p19"/>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SNELHEIDSCONTROLES …</a:t>
            </a:r>
            <a:endParaRPr b="0" i="0" sz="1600" u="none" cap="none" strike="noStrike">
              <a:solidFill>
                <a:srgbClr val="000000"/>
              </a:solidFill>
              <a:latin typeface="Arial"/>
              <a:ea typeface="Arial"/>
              <a:cs typeface="Arial"/>
              <a:sym typeface="Arial"/>
            </a:endParaRPr>
          </a:p>
        </p:txBody>
      </p:sp>
      <p:pic>
        <p:nvPicPr>
          <p:cNvPr descr="Afbeelding met tekst, schermopname, nummer, diagram&#10;&#10;Automatisch gegenereerde beschrijving" id="311" name="Google Shape;311;p19"/>
          <p:cNvPicPr preferRelativeResize="0"/>
          <p:nvPr/>
        </p:nvPicPr>
        <p:blipFill rotWithShape="1">
          <a:blip r:embed="rId3">
            <a:alphaModFix/>
          </a:blip>
          <a:srcRect b="0" l="0" r="0" t="0"/>
          <a:stretch/>
        </p:blipFill>
        <p:spPr>
          <a:xfrm>
            <a:off x="285750" y="2859782"/>
            <a:ext cx="3545010" cy="2160240"/>
          </a:xfrm>
          <a:prstGeom prst="rect">
            <a:avLst/>
          </a:prstGeom>
          <a:noFill/>
          <a:ln>
            <a:noFill/>
          </a:ln>
        </p:spPr>
      </p:pic>
      <p:pic>
        <p:nvPicPr>
          <p:cNvPr id="312" name="Google Shape;312;p19"/>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313" name="Google Shape;313;p19"/>
          <p:cNvSpPr txBox="1"/>
          <p:nvPr/>
        </p:nvSpPr>
        <p:spPr>
          <a:xfrm>
            <a:off x="4071925" y="3113400"/>
            <a:ext cx="4830600" cy="165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wil meer inzetten op controles in het centrum en schoolzones tijdens schoolstart en schooleinde. Trajectcontroles en infrastructurele maatregelen moeten de snelheid in woonwijken en omleidingswegen veilig stellen.</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 name="Shape 17"/>
        <p:cNvGrpSpPr/>
        <p:nvPr/>
      </p:nvGrpSpPr>
      <p:grpSpPr>
        <a:xfrm>
          <a:off x="0" y="0"/>
          <a:ext cx="0" cy="0"/>
          <a:chOff x="0" y="0"/>
          <a:chExt cx="0" cy="0"/>
        </a:xfrm>
      </p:grpSpPr>
      <p:sp>
        <p:nvSpPr>
          <p:cNvPr id="18" name="Google Shape;18;p2"/>
          <p:cNvSpPr txBox="1"/>
          <p:nvPr/>
        </p:nvSpPr>
        <p:spPr>
          <a:xfrm>
            <a:off x="238125" y="666751"/>
            <a:ext cx="619125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Algemeen</a:t>
            </a:r>
            <a:endParaRPr b="0" i="0" sz="1400" u="none" cap="none" strike="noStrike">
              <a:solidFill>
                <a:srgbClr val="000000"/>
              </a:solidFill>
              <a:latin typeface="Arial"/>
              <a:ea typeface="Arial"/>
              <a:cs typeface="Arial"/>
              <a:sym typeface="Arial"/>
            </a:endParaRPr>
          </a:p>
        </p:txBody>
      </p:sp>
      <p:pic>
        <p:nvPicPr>
          <p:cNvPr id="19" name="Google Shape;19;p2"/>
          <p:cNvPicPr preferRelativeResize="0"/>
          <p:nvPr/>
        </p:nvPicPr>
        <p:blipFill rotWithShape="1">
          <a:blip r:embed="rId3">
            <a:alphaModFix/>
          </a:blip>
          <a:srcRect b="0" l="0" r="0" t="0"/>
          <a:stretch/>
        </p:blipFill>
        <p:spPr>
          <a:xfrm>
            <a:off x="333375" y="1333500"/>
            <a:ext cx="381000" cy="381000"/>
          </a:xfrm>
          <a:prstGeom prst="rect">
            <a:avLst/>
          </a:prstGeom>
          <a:noFill/>
          <a:ln>
            <a:noFill/>
          </a:ln>
        </p:spPr>
      </p:pic>
      <p:sp>
        <p:nvSpPr>
          <p:cNvPr id="20" name="Google Shape;20;p2"/>
          <p:cNvSpPr txBox="1"/>
          <p:nvPr/>
        </p:nvSpPr>
        <p:spPr>
          <a:xfrm>
            <a:off x="762000" y="1377807"/>
            <a:ext cx="2381250" cy="2923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Enquête naam</a:t>
            </a:r>
            <a:endParaRPr b="0" i="0" sz="1400" u="none" cap="none" strike="noStrike">
              <a:solidFill>
                <a:srgbClr val="000000"/>
              </a:solidFill>
              <a:latin typeface="Arial"/>
              <a:ea typeface="Arial"/>
              <a:cs typeface="Arial"/>
              <a:sym typeface="Arial"/>
            </a:endParaRPr>
          </a:p>
        </p:txBody>
      </p:sp>
      <p:sp>
        <p:nvSpPr>
          <p:cNvPr id="21" name="Google Shape;21;p2"/>
          <p:cNvSpPr txBox="1"/>
          <p:nvPr/>
        </p:nvSpPr>
        <p:spPr>
          <a:xfrm>
            <a:off x="4095750" y="1377807"/>
            <a:ext cx="4762500" cy="29238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#TEAM9900</a:t>
            </a:r>
            <a:endParaRPr b="0" i="0" sz="1400" u="none" cap="none" strike="noStrike">
              <a:solidFill>
                <a:srgbClr val="000000"/>
              </a:solidFill>
              <a:latin typeface="Arial"/>
              <a:ea typeface="Arial"/>
              <a:cs typeface="Arial"/>
              <a:sym typeface="Arial"/>
            </a:endParaRPr>
          </a:p>
        </p:txBody>
      </p:sp>
      <p:cxnSp>
        <p:nvCxnSpPr>
          <p:cNvPr id="22" name="Google Shape;22;p2"/>
          <p:cNvCxnSpPr/>
          <p:nvPr/>
        </p:nvCxnSpPr>
        <p:spPr>
          <a:xfrm>
            <a:off x="285751" y="1809750"/>
            <a:ext cx="8524875" cy="0"/>
          </a:xfrm>
          <a:prstGeom prst="straightConnector1">
            <a:avLst/>
          </a:prstGeom>
          <a:noFill/>
          <a:ln cap="flat" cmpd="sng" w="12700">
            <a:solidFill>
              <a:srgbClr val="000000"/>
            </a:solidFill>
            <a:prstDash val="solid"/>
            <a:round/>
            <a:headEnd len="sm" w="sm" type="none"/>
            <a:tailEnd len="sm" w="sm" type="none"/>
          </a:ln>
        </p:spPr>
      </p:cxnSp>
      <p:pic>
        <p:nvPicPr>
          <p:cNvPr id="23" name="Google Shape;23;p2"/>
          <p:cNvPicPr preferRelativeResize="0"/>
          <p:nvPr/>
        </p:nvPicPr>
        <p:blipFill rotWithShape="1">
          <a:blip r:embed="rId4">
            <a:alphaModFix/>
          </a:blip>
          <a:srcRect b="0" l="0" r="0" t="0"/>
          <a:stretch/>
        </p:blipFill>
        <p:spPr>
          <a:xfrm>
            <a:off x="333375" y="1905000"/>
            <a:ext cx="381000" cy="381000"/>
          </a:xfrm>
          <a:prstGeom prst="rect">
            <a:avLst/>
          </a:prstGeom>
          <a:noFill/>
          <a:ln>
            <a:noFill/>
          </a:ln>
        </p:spPr>
      </p:pic>
      <p:sp>
        <p:nvSpPr>
          <p:cNvPr id="24" name="Google Shape;24;p2"/>
          <p:cNvSpPr txBox="1"/>
          <p:nvPr/>
        </p:nvSpPr>
        <p:spPr>
          <a:xfrm>
            <a:off x="762000" y="1949307"/>
            <a:ext cx="2381250" cy="2923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Auteur</a:t>
            </a:r>
            <a:endParaRPr b="0" i="0" sz="1400" u="none" cap="none" strike="noStrike">
              <a:solidFill>
                <a:srgbClr val="000000"/>
              </a:solidFill>
              <a:latin typeface="Arial"/>
              <a:ea typeface="Arial"/>
              <a:cs typeface="Arial"/>
              <a:sym typeface="Arial"/>
            </a:endParaRPr>
          </a:p>
        </p:txBody>
      </p:sp>
      <p:sp>
        <p:nvSpPr>
          <p:cNvPr id="25" name="Google Shape;25;p2"/>
          <p:cNvSpPr txBox="1"/>
          <p:nvPr/>
        </p:nvSpPr>
        <p:spPr>
          <a:xfrm>
            <a:off x="4095750" y="1910835"/>
            <a:ext cx="4762500" cy="2925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alibri"/>
                <a:ea typeface="Calibri"/>
                <a:cs typeface="Calibri"/>
                <a:sym typeface="Calibri"/>
              </a:rPr>
              <a:t>#TEAM9900</a:t>
            </a:r>
            <a:endParaRPr b="0" i="0" sz="1300" u="none" cap="none" strike="noStrike">
              <a:solidFill>
                <a:schemeClr val="dk1"/>
              </a:solidFill>
              <a:latin typeface="Calibri"/>
              <a:ea typeface="Calibri"/>
              <a:cs typeface="Calibri"/>
              <a:sym typeface="Calibri"/>
            </a:endParaRPr>
          </a:p>
        </p:txBody>
      </p:sp>
      <p:cxnSp>
        <p:nvCxnSpPr>
          <p:cNvPr id="26" name="Google Shape;26;p2"/>
          <p:cNvCxnSpPr/>
          <p:nvPr/>
        </p:nvCxnSpPr>
        <p:spPr>
          <a:xfrm>
            <a:off x="285751" y="2381250"/>
            <a:ext cx="8524875" cy="0"/>
          </a:xfrm>
          <a:prstGeom prst="straightConnector1">
            <a:avLst/>
          </a:prstGeom>
          <a:noFill/>
          <a:ln cap="flat" cmpd="sng" w="12700">
            <a:solidFill>
              <a:srgbClr val="000000"/>
            </a:solidFill>
            <a:prstDash val="solid"/>
            <a:round/>
            <a:headEnd len="sm" w="sm" type="none"/>
            <a:tailEnd len="sm" w="sm" type="none"/>
          </a:ln>
        </p:spPr>
      </p:cxnSp>
      <p:pic>
        <p:nvPicPr>
          <p:cNvPr id="27" name="Google Shape;27;p2"/>
          <p:cNvPicPr preferRelativeResize="0"/>
          <p:nvPr/>
        </p:nvPicPr>
        <p:blipFill rotWithShape="1">
          <a:blip r:embed="rId5">
            <a:alphaModFix/>
          </a:blip>
          <a:srcRect b="0" l="0" r="0" t="0"/>
          <a:stretch/>
        </p:blipFill>
        <p:spPr>
          <a:xfrm>
            <a:off x="333375" y="2476500"/>
            <a:ext cx="381000" cy="381000"/>
          </a:xfrm>
          <a:prstGeom prst="rect">
            <a:avLst/>
          </a:prstGeom>
          <a:noFill/>
          <a:ln>
            <a:noFill/>
          </a:ln>
        </p:spPr>
      </p:pic>
      <p:sp>
        <p:nvSpPr>
          <p:cNvPr id="28" name="Google Shape;28;p2"/>
          <p:cNvSpPr txBox="1"/>
          <p:nvPr/>
        </p:nvSpPr>
        <p:spPr>
          <a:xfrm>
            <a:off x="762000" y="2520807"/>
            <a:ext cx="2381250" cy="2923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Taal</a:t>
            </a:r>
            <a:endParaRPr b="0" i="0" sz="1400" u="none" cap="none" strike="noStrike">
              <a:solidFill>
                <a:srgbClr val="000000"/>
              </a:solidFill>
              <a:latin typeface="Arial"/>
              <a:ea typeface="Arial"/>
              <a:cs typeface="Arial"/>
              <a:sym typeface="Arial"/>
            </a:endParaRPr>
          </a:p>
        </p:txBody>
      </p:sp>
      <p:sp>
        <p:nvSpPr>
          <p:cNvPr id="29" name="Google Shape;29;p2"/>
          <p:cNvSpPr txBox="1"/>
          <p:nvPr/>
        </p:nvSpPr>
        <p:spPr>
          <a:xfrm>
            <a:off x="4095750" y="2520807"/>
            <a:ext cx="4762500" cy="29238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nl</a:t>
            </a:r>
            <a:endParaRPr b="0" i="0" sz="1400" u="none" cap="none" strike="noStrike">
              <a:solidFill>
                <a:srgbClr val="000000"/>
              </a:solidFill>
              <a:latin typeface="Arial"/>
              <a:ea typeface="Arial"/>
              <a:cs typeface="Arial"/>
              <a:sym typeface="Arial"/>
            </a:endParaRPr>
          </a:p>
        </p:txBody>
      </p:sp>
      <p:pic>
        <p:nvPicPr>
          <p:cNvPr id="30" name="Google Shape;30;p2"/>
          <p:cNvPicPr preferRelativeResize="0"/>
          <p:nvPr/>
        </p:nvPicPr>
        <p:blipFill rotWithShape="1">
          <a:blip r:embed="rId6">
            <a:alphaModFix/>
          </a:blip>
          <a:srcRect b="0" l="0" r="0" t="0"/>
          <a:stretch/>
        </p:blipFill>
        <p:spPr>
          <a:xfrm>
            <a:off x="8334375" y="2590800"/>
            <a:ext cx="190500" cy="152400"/>
          </a:xfrm>
          <a:prstGeom prst="rect">
            <a:avLst/>
          </a:prstGeom>
          <a:noFill/>
          <a:ln>
            <a:noFill/>
          </a:ln>
        </p:spPr>
      </p:pic>
      <p:cxnSp>
        <p:nvCxnSpPr>
          <p:cNvPr id="31" name="Google Shape;31;p2"/>
          <p:cNvCxnSpPr/>
          <p:nvPr/>
        </p:nvCxnSpPr>
        <p:spPr>
          <a:xfrm>
            <a:off x="285751" y="2952750"/>
            <a:ext cx="8524875" cy="0"/>
          </a:xfrm>
          <a:prstGeom prst="straightConnector1">
            <a:avLst/>
          </a:prstGeom>
          <a:noFill/>
          <a:ln cap="flat" cmpd="sng" w="12700">
            <a:solidFill>
              <a:srgbClr val="000000"/>
            </a:solidFill>
            <a:prstDash val="solid"/>
            <a:round/>
            <a:headEnd len="sm" w="sm" type="none"/>
            <a:tailEnd len="sm" w="sm" type="none"/>
          </a:ln>
        </p:spPr>
      </p:cxnSp>
      <p:pic>
        <p:nvPicPr>
          <p:cNvPr id="32" name="Google Shape;32;p2"/>
          <p:cNvPicPr preferRelativeResize="0"/>
          <p:nvPr/>
        </p:nvPicPr>
        <p:blipFill rotWithShape="1">
          <a:blip r:embed="rId7">
            <a:alphaModFix/>
          </a:blip>
          <a:srcRect b="0" l="0" r="0" t="0"/>
          <a:stretch/>
        </p:blipFill>
        <p:spPr>
          <a:xfrm>
            <a:off x="333375" y="3048000"/>
            <a:ext cx="381000" cy="381000"/>
          </a:xfrm>
          <a:prstGeom prst="rect">
            <a:avLst/>
          </a:prstGeom>
          <a:noFill/>
          <a:ln>
            <a:noFill/>
          </a:ln>
        </p:spPr>
      </p:pic>
      <p:sp>
        <p:nvSpPr>
          <p:cNvPr id="33" name="Google Shape;33;p2"/>
          <p:cNvSpPr txBox="1"/>
          <p:nvPr/>
        </p:nvSpPr>
        <p:spPr>
          <a:xfrm>
            <a:off x="762000" y="3092307"/>
            <a:ext cx="2381250" cy="2923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Enquête URL</a:t>
            </a:r>
            <a:endParaRPr b="0" i="0" sz="1400" u="none" cap="none" strike="noStrike">
              <a:solidFill>
                <a:srgbClr val="000000"/>
              </a:solidFill>
              <a:latin typeface="Arial"/>
              <a:ea typeface="Arial"/>
              <a:cs typeface="Arial"/>
              <a:sym typeface="Arial"/>
            </a:endParaRPr>
          </a:p>
        </p:txBody>
      </p:sp>
      <p:sp>
        <p:nvSpPr>
          <p:cNvPr id="34" name="Google Shape;34;p2"/>
          <p:cNvSpPr txBox="1"/>
          <p:nvPr/>
        </p:nvSpPr>
        <p:spPr>
          <a:xfrm>
            <a:off x="4095750" y="3092307"/>
            <a:ext cx="4762500" cy="29238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https://www.survio.com/survey/d/A8D3J2I4V4K0R6Q9E</a:t>
            </a:r>
            <a:endParaRPr b="0" i="0" sz="1400" u="none" cap="none" strike="noStrike">
              <a:solidFill>
                <a:srgbClr val="000000"/>
              </a:solidFill>
              <a:latin typeface="Arial"/>
              <a:ea typeface="Arial"/>
              <a:cs typeface="Arial"/>
              <a:sym typeface="Arial"/>
            </a:endParaRPr>
          </a:p>
        </p:txBody>
      </p:sp>
      <p:cxnSp>
        <p:nvCxnSpPr>
          <p:cNvPr id="35" name="Google Shape;35;p2"/>
          <p:cNvCxnSpPr/>
          <p:nvPr/>
        </p:nvCxnSpPr>
        <p:spPr>
          <a:xfrm>
            <a:off x="285751" y="3524250"/>
            <a:ext cx="8524875" cy="0"/>
          </a:xfrm>
          <a:prstGeom prst="straightConnector1">
            <a:avLst/>
          </a:prstGeom>
          <a:noFill/>
          <a:ln cap="flat" cmpd="sng" w="12700">
            <a:solidFill>
              <a:srgbClr val="000000"/>
            </a:solidFill>
            <a:prstDash val="solid"/>
            <a:round/>
            <a:headEnd len="sm" w="sm" type="none"/>
            <a:tailEnd len="sm" w="sm" type="none"/>
          </a:ln>
        </p:spPr>
      </p:cxnSp>
      <p:pic>
        <p:nvPicPr>
          <p:cNvPr id="36" name="Google Shape;36;p2"/>
          <p:cNvPicPr preferRelativeResize="0"/>
          <p:nvPr/>
        </p:nvPicPr>
        <p:blipFill rotWithShape="1">
          <a:blip r:embed="rId9">
            <a:alphaModFix/>
          </a:blip>
          <a:srcRect b="0" l="0" r="0" t="0"/>
          <a:stretch/>
        </p:blipFill>
        <p:spPr>
          <a:xfrm>
            <a:off x="333375" y="3619500"/>
            <a:ext cx="381000" cy="381000"/>
          </a:xfrm>
          <a:prstGeom prst="rect">
            <a:avLst/>
          </a:prstGeom>
          <a:noFill/>
          <a:ln>
            <a:noFill/>
          </a:ln>
        </p:spPr>
      </p:pic>
      <p:sp>
        <p:nvSpPr>
          <p:cNvPr id="37" name="Google Shape;37;p2"/>
          <p:cNvSpPr txBox="1"/>
          <p:nvPr/>
        </p:nvSpPr>
        <p:spPr>
          <a:xfrm>
            <a:off x="762000" y="3524249"/>
            <a:ext cx="2381400" cy="492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Aantal ingevulde bevragingen (ook niet volledige)</a:t>
            </a:r>
            <a:endParaRPr b="0" i="0" sz="1400" u="none" cap="none" strike="noStrike">
              <a:solidFill>
                <a:srgbClr val="000000"/>
              </a:solidFill>
              <a:latin typeface="Arial"/>
              <a:ea typeface="Arial"/>
              <a:cs typeface="Arial"/>
              <a:sym typeface="Arial"/>
            </a:endParaRPr>
          </a:p>
        </p:txBody>
      </p:sp>
      <p:sp>
        <p:nvSpPr>
          <p:cNvPr id="38" name="Google Shape;38;p2"/>
          <p:cNvSpPr txBox="1"/>
          <p:nvPr/>
        </p:nvSpPr>
        <p:spPr>
          <a:xfrm>
            <a:off x="4997625" y="3663808"/>
            <a:ext cx="3860626" cy="29238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FF0000"/>
                </a:solidFill>
                <a:latin typeface="Calibri"/>
                <a:ea typeface="Calibri"/>
                <a:cs typeface="Calibri"/>
                <a:sym typeface="Calibri"/>
              </a:rPr>
              <a:t>1398</a:t>
            </a:r>
            <a:endParaRPr b="0" i="0" sz="1400" u="none" cap="none" strike="noStrike">
              <a:solidFill>
                <a:srgbClr val="FF0000"/>
              </a:solidFill>
              <a:latin typeface="Arial"/>
              <a:ea typeface="Arial"/>
              <a:cs typeface="Arial"/>
              <a:sym typeface="Arial"/>
            </a:endParaRPr>
          </a:p>
        </p:txBody>
      </p:sp>
      <p:cxnSp>
        <p:nvCxnSpPr>
          <p:cNvPr id="39" name="Google Shape;39;p2"/>
          <p:cNvCxnSpPr/>
          <p:nvPr/>
        </p:nvCxnSpPr>
        <p:spPr>
          <a:xfrm>
            <a:off x="285751" y="4095750"/>
            <a:ext cx="8524875" cy="0"/>
          </a:xfrm>
          <a:prstGeom prst="straightConnector1">
            <a:avLst/>
          </a:prstGeom>
          <a:noFill/>
          <a:ln cap="flat" cmpd="sng" w="12700">
            <a:solidFill>
              <a:srgbClr val="000000"/>
            </a:solidFill>
            <a:prstDash val="solid"/>
            <a:round/>
            <a:headEnd len="sm" w="sm" type="none"/>
            <a:tailEnd len="sm" w="sm" type="none"/>
          </a:ln>
        </p:spPr>
      </p:cxnSp>
      <p:pic>
        <p:nvPicPr>
          <p:cNvPr id="40" name="Google Shape;40;p2"/>
          <p:cNvPicPr preferRelativeResize="0"/>
          <p:nvPr/>
        </p:nvPicPr>
        <p:blipFill rotWithShape="1">
          <a:blip r:embed="rId10">
            <a:alphaModFix/>
          </a:blip>
          <a:srcRect b="0" l="0" r="0" t="0"/>
          <a:stretch/>
        </p:blipFill>
        <p:spPr>
          <a:xfrm>
            <a:off x="333375" y="4191000"/>
            <a:ext cx="381000" cy="381000"/>
          </a:xfrm>
          <a:prstGeom prst="rect">
            <a:avLst/>
          </a:prstGeom>
          <a:noFill/>
          <a:ln>
            <a:noFill/>
          </a:ln>
        </p:spPr>
      </p:pic>
      <p:sp>
        <p:nvSpPr>
          <p:cNvPr id="41" name="Google Shape;41;p2"/>
          <p:cNvSpPr txBox="1"/>
          <p:nvPr/>
        </p:nvSpPr>
        <p:spPr>
          <a:xfrm>
            <a:off x="762001" y="4235308"/>
            <a:ext cx="3233936" cy="29238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Aantal antwoorden op alle vragen</a:t>
            </a:r>
            <a:endParaRPr b="0" i="0" sz="1300" u="none" cap="none" strike="noStrike">
              <a:solidFill>
                <a:srgbClr val="000000"/>
              </a:solidFill>
              <a:latin typeface="Calibri"/>
              <a:ea typeface="Calibri"/>
              <a:cs typeface="Calibri"/>
              <a:sym typeface="Calibri"/>
            </a:endParaRPr>
          </a:p>
        </p:txBody>
      </p:sp>
      <p:sp>
        <p:nvSpPr>
          <p:cNvPr id="42" name="Google Shape;42;p2"/>
          <p:cNvSpPr txBox="1"/>
          <p:nvPr/>
        </p:nvSpPr>
        <p:spPr>
          <a:xfrm>
            <a:off x="4095750" y="4235308"/>
            <a:ext cx="4762500" cy="292388"/>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1300"/>
              <a:buFont typeface="Arial"/>
              <a:buNone/>
            </a:pPr>
            <a:r>
              <a:rPr b="0" i="0" lang="en-US" sz="1300" u="none" cap="none" strike="noStrike">
                <a:solidFill>
                  <a:srgbClr val="4A86E8"/>
                </a:solidFill>
                <a:latin typeface="Calibri"/>
                <a:ea typeface="Calibri"/>
                <a:cs typeface="Calibri"/>
                <a:sym typeface="Calibri"/>
              </a:rPr>
              <a:t>542</a:t>
            </a:r>
            <a:endParaRPr b="0" i="0" sz="1400" u="none" cap="none" strike="noStrike">
              <a:solidFill>
                <a:srgbClr val="4A86E8"/>
              </a:solidFill>
              <a:latin typeface="Arial"/>
              <a:ea typeface="Arial"/>
              <a:cs typeface="Arial"/>
              <a:sym typeface="Arial"/>
            </a:endParaRPr>
          </a:p>
        </p:txBody>
      </p:sp>
      <p:pic>
        <p:nvPicPr>
          <p:cNvPr id="43" name="Google Shape;43;p2"/>
          <p:cNvPicPr preferRelativeResize="0"/>
          <p:nvPr/>
        </p:nvPicPr>
        <p:blipFill rotWithShape="1">
          <a:blip r:embed="rId11">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aphicFrame>
        <p:nvGraphicFramePr>
          <p:cNvPr id="318" name="Google Shape;318;p20"/>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93.13%</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2.29%</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4.58%</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319" name="Google Shape;319;p20"/>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De DRUGSPROBLEMATIEK mag niet langer genegeerd worden en moet op een professionele en begeleidende manier aangepakt worden.</a:t>
            </a:r>
            <a:endParaRPr b="0" i="0" sz="1600" u="none" cap="none" strike="noStrike">
              <a:solidFill>
                <a:srgbClr val="000000"/>
              </a:solidFill>
              <a:latin typeface="Arial"/>
              <a:ea typeface="Arial"/>
              <a:cs typeface="Arial"/>
              <a:sym typeface="Arial"/>
            </a:endParaRPr>
          </a:p>
        </p:txBody>
      </p:sp>
      <p:pic>
        <p:nvPicPr>
          <p:cNvPr id="320" name="Google Shape;320;p20"/>
          <p:cNvPicPr preferRelativeResize="0"/>
          <p:nvPr/>
        </p:nvPicPr>
        <p:blipFill rotWithShape="1">
          <a:blip r:embed="rId3">
            <a:alphaModFix/>
          </a:blip>
          <a:srcRect b="0" l="0" r="0" t="0"/>
          <a:stretch/>
        </p:blipFill>
        <p:spPr>
          <a:xfrm>
            <a:off x="285749" y="2738150"/>
            <a:ext cx="3602901" cy="2116701"/>
          </a:xfrm>
          <a:prstGeom prst="rect">
            <a:avLst/>
          </a:prstGeom>
          <a:noFill/>
          <a:ln>
            <a:noFill/>
          </a:ln>
        </p:spPr>
      </p:pic>
      <p:pic>
        <p:nvPicPr>
          <p:cNvPr id="321" name="Google Shape;321;p20"/>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322" name="Google Shape;322;p20"/>
          <p:cNvSpPr txBox="1"/>
          <p:nvPr/>
        </p:nvSpPr>
        <p:spPr>
          <a:xfrm>
            <a:off x="4177400" y="3070800"/>
            <a:ext cx="4269300" cy="145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#TEAM9900 wil een ontmoedigend drugbeleid voeren waarbij we inzetten op straat- en doelgroepenwerking. Samenwerking tussen professionelen, instellingen en alle actoren is absoluut noodzakelijk.  </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21"/>
          <p:cNvPicPr preferRelativeResize="0"/>
          <p:nvPr/>
        </p:nvPicPr>
        <p:blipFill rotWithShape="1">
          <a:blip r:embed="rId3">
            <a:alphaModFix/>
          </a:blip>
          <a:srcRect b="0" l="0" r="0" t="0"/>
          <a:stretch/>
        </p:blipFill>
        <p:spPr>
          <a:xfrm>
            <a:off x="704850" y="1771650"/>
            <a:ext cx="123825" cy="123825"/>
          </a:xfrm>
          <a:prstGeom prst="rect">
            <a:avLst/>
          </a:prstGeom>
          <a:noFill/>
          <a:ln>
            <a:noFill/>
          </a:ln>
        </p:spPr>
      </p:pic>
      <p:pic>
        <p:nvPicPr>
          <p:cNvPr id="328" name="Google Shape;328;p21"/>
          <p:cNvPicPr preferRelativeResize="0"/>
          <p:nvPr/>
        </p:nvPicPr>
        <p:blipFill rotWithShape="1">
          <a:blip r:embed="rId4">
            <a:alphaModFix/>
          </a:blip>
          <a:srcRect b="0" l="0" r="0" t="0"/>
          <a:stretch/>
        </p:blipFill>
        <p:spPr>
          <a:xfrm>
            <a:off x="828675" y="1771650"/>
            <a:ext cx="123825" cy="123825"/>
          </a:xfrm>
          <a:prstGeom prst="rect">
            <a:avLst/>
          </a:prstGeom>
          <a:noFill/>
          <a:ln>
            <a:noFill/>
          </a:ln>
        </p:spPr>
      </p:pic>
      <p:pic>
        <p:nvPicPr>
          <p:cNvPr id="329" name="Google Shape;329;p21"/>
          <p:cNvPicPr preferRelativeResize="0"/>
          <p:nvPr/>
        </p:nvPicPr>
        <p:blipFill rotWithShape="1">
          <a:blip r:embed="rId4">
            <a:alphaModFix/>
          </a:blip>
          <a:srcRect b="0" l="0" r="0" t="0"/>
          <a:stretch/>
        </p:blipFill>
        <p:spPr>
          <a:xfrm>
            <a:off x="952500" y="1771650"/>
            <a:ext cx="123825" cy="123825"/>
          </a:xfrm>
          <a:prstGeom prst="rect">
            <a:avLst/>
          </a:prstGeom>
          <a:noFill/>
          <a:ln>
            <a:noFill/>
          </a:ln>
        </p:spPr>
      </p:pic>
      <p:pic>
        <p:nvPicPr>
          <p:cNvPr id="330" name="Google Shape;330;p21"/>
          <p:cNvPicPr preferRelativeResize="0"/>
          <p:nvPr/>
        </p:nvPicPr>
        <p:blipFill rotWithShape="1">
          <a:blip r:embed="rId4">
            <a:alphaModFix/>
          </a:blip>
          <a:srcRect b="0" l="0" r="0" t="0"/>
          <a:stretch/>
        </p:blipFill>
        <p:spPr>
          <a:xfrm>
            <a:off x="1076325" y="1771650"/>
            <a:ext cx="123825" cy="123825"/>
          </a:xfrm>
          <a:prstGeom prst="rect">
            <a:avLst/>
          </a:prstGeom>
          <a:noFill/>
          <a:ln>
            <a:noFill/>
          </a:ln>
        </p:spPr>
      </p:pic>
      <p:pic>
        <p:nvPicPr>
          <p:cNvPr id="331" name="Google Shape;331;p21"/>
          <p:cNvPicPr preferRelativeResize="0"/>
          <p:nvPr/>
        </p:nvPicPr>
        <p:blipFill rotWithShape="1">
          <a:blip r:embed="rId4">
            <a:alphaModFix/>
          </a:blip>
          <a:srcRect b="0" l="0" r="0" t="0"/>
          <a:stretch/>
        </p:blipFill>
        <p:spPr>
          <a:xfrm>
            <a:off x="1200150" y="1771650"/>
            <a:ext cx="123825" cy="123825"/>
          </a:xfrm>
          <a:prstGeom prst="rect">
            <a:avLst/>
          </a:prstGeom>
          <a:noFill/>
          <a:ln>
            <a:noFill/>
          </a:ln>
        </p:spPr>
      </p:pic>
      <p:pic>
        <p:nvPicPr>
          <p:cNvPr id="332" name="Google Shape;332;p21"/>
          <p:cNvPicPr preferRelativeResize="0"/>
          <p:nvPr/>
        </p:nvPicPr>
        <p:blipFill rotWithShape="1">
          <a:blip r:embed="rId4">
            <a:alphaModFix/>
          </a:blip>
          <a:srcRect b="0" l="0" r="0" t="0"/>
          <a:stretch/>
        </p:blipFill>
        <p:spPr>
          <a:xfrm>
            <a:off x="1323975" y="1771650"/>
            <a:ext cx="123825" cy="123825"/>
          </a:xfrm>
          <a:prstGeom prst="rect">
            <a:avLst/>
          </a:prstGeom>
          <a:noFill/>
          <a:ln>
            <a:noFill/>
          </a:ln>
        </p:spPr>
      </p:pic>
      <p:pic>
        <p:nvPicPr>
          <p:cNvPr id="333" name="Google Shape;333;p21"/>
          <p:cNvPicPr preferRelativeResize="0"/>
          <p:nvPr/>
        </p:nvPicPr>
        <p:blipFill rotWithShape="1">
          <a:blip r:embed="rId4">
            <a:alphaModFix/>
          </a:blip>
          <a:srcRect b="0" l="0" r="0" t="0"/>
          <a:stretch/>
        </p:blipFill>
        <p:spPr>
          <a:xfrm>
            <a:off x="1447800" y="1771650"/>
            <a:ext cx="123825" cy="123825"/>
          </a:xfrm>
          <a:prstGeom prst="rect">
            <a:avLst/>
          </a:prstGeom>
          <a:noFill/>
          <a:ln>
            <a:noFill/>
          </a:ln>
        </p:spPr>
      </p:pic>
      <p:pic>
        <p:nvPicPr>
          <p:cNvPr id="334" name="Google Shape;334;p21"/>
          <p:cNvPicPr preferRelativeResize="0"/>
          <p:nvPr/>
        </p:nvPicPr>
        <p:blipFill rotWithShape="1">
          <a:blip r:embed="rId4">
            <a:alphaModFix/>
          </a:blip>
          <a:srcRect b="0" l="0" r="0" t="0"/>
          <a:stretch/>
        </p:blipFill>
        <p:spPr>
          <a:xfrm>
            <a:off x="1571625" y="1771650"/>
            <a:ext cx="123825" cy="123825"/>
          </a:xfrm>
          <a:prstGeom prst="rect">
            <a:avLst/>
          </a:prstGeom>
          <a:noFill/>
          <a:ln>
            <a:noFill/>
          </a:ln>
        </p:spPr>
      </p:pic>
      <p:pic>
        <p:nvPicPr>
          <p:cNvPr id="335" name="Google Shape;335;p21"/>
          <p:cNvPicPr preferRelativeResize="0"/>
          <p:nvPr/>
        </p:nvPicPr>
        <p:blipFill rotWithShape="1">
          <a:blip r:embed="rId4">
            <a:alphaModFix/>
          </a:blip>
          <a:srcRect b="0" l="0" r="0" t="0"/>
          <a:stretch/>
        </p:blipFill>
        <p:spPr>
          <a:xfrm>
            <a:off x="1695450" y="1771650"/>
            <a:ext cx="123825" cy="123825"/>
          </a:xfrm>
          <a:prstGeom prst="rect">
            <a:avLst/>
          </a:prstGeom>
          <a:noFill/>
          <a:ln>
            <a:noFill/>
          </a:ln>
        </p:spPr>
      </p:pic>
      <p:pic>
        <p:nvPicPr>
          <p:cNvPr id="336" name="Google Shape;336;p21"/>
          <p:cNvPicPr preferRelativeResize="0"/>
          <p:nvPr/>
        </p:nvPicPr>
        <p:blipFill rotWithShape="1">
          <a:blip r:embed="rId4">
            <a:alphaModFix/>
          </a:blip>
          <a:srcRect b="0" l="0" r="0" t="0"/>
          <a:stretch/>
        </p:blipFill>
        <p:spPr>
          <a:xfrm>
            <a:off x="1819275" y="1771650"/>
            <a:ext cx="123825" cy="123825"/>
          </a:xfrm>
          <a:prstGeom prst="rect">
            <a:avLst/>
          </a:prstGeom>
          <a:noFill/>
          <a:ln>
            <a:noFill/>
          </a:ln>
        </p:spPr>
      </p:pic>
      <p:pic>
        <p:nvPicPr>
          <p:cNvPr id="337" name="Google Shape;337;p21"/>
          <p:cNvPicPr preferRelativeResize="0"/>
          <p:nvPr/>
        </p:nvPicPr>
        <p:blipFill rotWithShape="1">
          <a:blip r:embed="rId3">
            <a:alphaModFix/>
          </a:blip>
          <a:srcRect b="0" l="0" r="0" t="0"/>
          <a:stretch/>
        </p:blipFill>
        <p:spPr>
          <a:xfrm>
            <a:off x="704850" y="2038350"/>
            <a:ext cx="123825" cy="123825"/>
          </a:xfrm>
          <a:prstGeom prst="rect">
            <a:avLst/>
          </a:prstGeom>
          <a:noFill/>
          <a:ln>
            <a:noFill/>
          </a:ln>
        </p:spPr>
      </p:pic>
      <p:pic>
        <p:nvPicPr>
          <p:cNvPr id="338" name="Google Shape;338;p21"/>
          <p:cNvPicPr preferRelativeResize="0"/>
          <p:nvPr/>
        </p:nvPicPr>
        <p:blipFill rotWithShape="1">
          <a:blip r:embed="rId3">
            <a:alphaModFix/>
          </a:blip>
          <a:srcRect b="0" l="0" r="0" t="0"/>
          <a:stretch/>
        </p:blipFill>
        <p:spPr>
          <a:xfrm>
            <a:off x="828675" y="2038350"/>
            <a:ext cx="123825" cy="123825"/>
          </a:xfrm>
          <a:prstGeom prst="rect">
            <a:avLst/>
          </a:prstGeom>
          <a:noFill/>
          <a:ln>
            <a:noFill/>
          </a:ln>
        </p:spPr>
      </p:pic>
      <p:pic>
        <p:nvPicPr>
          <p:cNvPr id="339" name="Google Shape;339;p21"/>
          <p:cNvPicPr preferRelativeResize="0"/>
          <p:nvPr/>
        </p:nvPicPr>
        <p:blipFill rotWithShape="1">
          <a:blip r:embed="rId4">
            <a:alphaModFix/>
          </a:blip>
          <a:srcRect b="0" l="0" r="0" t="0"/>
          <a:stretch/>
        </p:blipFill>
        <p:spPr>
          <a:xfrm>
            <a:off x="952500" y="2038350"/>
            <a:ext cx="123825" cy="123825"/>
          </a:xfrm>
          <a:prstGeom prst="rect">
            <a:avLst/>
          </a:prstGeom>
          <a:noFill/>
          <a:ln>
            <a:noFill/>
          </a:ln>
        </p:spPr>
      </p:pic>
      <p:pic>
        <p:nvPicPr>
          <p:cNvPr id="340" name="Google Shape;340;p21"/>
          <p:cNvPicPr preferRelativeResize="0"/>
          <p:nvPr/>
        </p:nvPicPr>
        <p:blipFill rotWithShape="1">
          <a:blip r:embed="rId4">
            <a:alphaModFix/>
          </a:blip>
          <a:srcRect b="0" l="0" r="0" t="0"/>
          <a:stretch/>
        </p:blipFill>
        <p:spPr>
          <a:xfrm>
            <a:off x="1076325" y="2038350"/>
            <a:ext cx="123825" cy="123825"/>
          </a:xfrm>
          <a:prstGeom prst="rect">
            <a:avLst/>
          </a:prstGeom>
          <a:noFill/>
          <a:ln>
            <a:noFill/>
          </a:ln>
        </p:spPr>
      </p:pic>
      <p:pic>
        <p:nvPicPr>
          <p:cNvPr id="341" name="Google Shape;341;p21"/>
          <p:cNvPicPr preferRelativeResize="0"/>
          <p:nvPr/>
        </p:nvPicPr>
        <p:blipFill rotWithShape="1">
          <a:blip r:embed="rId4">
            <a:alphaModFix/>
          </a:blip>
          <a:srcRect b="0" l="0" r="0" t="0"/>
          <a:stretch/>
        </p:blipFill>
        <p:spPr>
          <a:xfrm>
            <a:off x="1200150" y="2038350"/>
            <a:ext cx="123825" cy="123825"/>
          </a:xfrm>
          <a:prstGeom prst="rect">
            <a:avLst/>
          </a:prstGeom>
          <a:noFill/>
          <a:ln>
            <a:noFill/>
          </a:ln>
        </p:spPr>
      </p:pic>
      <p:pic>
        <p:nvPicPr>
          <p:cNvPr id="342" name="Google Shape;342;p21"/>
          <p:cNvPicPr preferRelativeResize="0"/>
          <p:nvPr/>
        </p:nvPicPr>
        <p:blipFill rotWithShape="1">
          <a:blip r:embed="rId4">
            <a:alphaModFix/>
          </a:blip>
          <a:srcRect b="0" l="0" r="0" t="0"/>
          <a:stretch/>
        </p:blipFill>
        <p:spPr>
          <a:xfrm>
            <a:off x="1323975" y="2038350"/>
            <a:ext cx="123825" cy="123825"/>
          </a:xfrm>
          <a:prstGeom prst="rect">
            <a:avLst/>
          </a:prstGeom>
          <a:noFill/>
          <a:ln>
            <a:noFill/>
          </a:ln>
        </p:spPr>
      </p:pic>
      <p:pic>
        <p:nvPicPr>
          <p:cNvPr id="343" name="Google Shape;343;p21"/>
          <p:cNvPicPr preferRelativeResize="0"/>
          <p:nvPr/>
        </p:nvPicPr>
        <p:blipFill rotWithShape="1">
          <a:blip r:embed="rId4">
            <a:alphaModFix/>
          </a:blip>
          <a:srcRect b="0" l="0" r="0" t="0"/>
          <a:stretch/>
        </p:blipFill>
        <p:spPr>
          <a:xfrm>
            <a:off x="1447800" y="2038350"/>
            <a:ext cx="123825" cy="123825"/>
          </a:xfrm>
          <a:prstGeom prst="rect">
            <a:avLst/>
          </a:prstGeom>
          <a:noFill/>
          <a:ln>
            <a:noFill/>
          </a:ln>
        </p:spPr>
      </p:pic>
      <p:pic>
        <p:nvPicPr>
          <p:cNvPr id="344" name="Google Shape;344;p21"/>
          <p:cNvPicPr preferRelativeResize="0"/>
          <p:nvPr/>
        </p:nvPicPr>
        <p:blipFill rotWithShape="1">
          <a:blip r:embed="rId4">
            <a:alphaModFix/>
          </a:blip>
          <a:srcRect b="0" l="0" r="0" t="0"/>
          <a:stretch/>
        </p:blipFill>
        <p:spPr>
          <a:xfrm>
            <a:off x="1571625" y="2038350"/>
            <a:ext cx="123825" cy="123825"/>
          </a:xfrm>
          <a:prstGeom prst="rect">
            <a:avLst/>
          </a:prstGeom>
          <a:noFill/>
          <a:ln>
            <a:noFill/>
          </a:ln>
        </p:spPr>
      </p:pic>
      <p:pic>
        <p:nvPicPr>
          <p:cNvPr id="345" name="Google Shape;345;p21"/>
          <p:cNvPicPr preferRelativeResize="0"/>
          <p:nvPr/>
        </p:nvPicPr>
        <p:blipFill rotWithShape="1">
          <a:blip r:embed="rId4">
            <a:alphaModFix/>
          </a:blip>
          <a:srcRect b="0" l="0" r="0" t="0"/>
          <a:stretch/>
        </p:blipFill>
        <p:spPr>
          <a:xfrm>
            <a:off x="1695450" y="2038350"/>
            <a:ext cx="123825" cy="123825"/>
          </a:xfrm>
          <a:prstGeom prst="rect">
            <a:avLst/>
          </a:prstGeom>
          <a:noFill/>
          <a:ln>
            <a:noFill/>
          </a:ln>
        </p:spPr>
      </p:pic>
      <p:pic>
        <p:nvPicPr>
          <p:cNvPr id="346" name="Google Shape;346;p21"/>
          <p:cNvPicPr preferRelativeResize="0"/>
          <p:nvPr/>
        </p:nvPicPr>
        <p:blipFill rotWithShape="1">
          <a:blip r:embed="rId3">
            <a:alphaModFix/>
          </a:blip>
          <a:srcRect b="0" l="0" r="0" t="0"/>
          <a:stretch/>
        </p:blipFill>
        <p:spPr>
          <a:xfrm>
            <a:off x="1819275" y="2038350"/>
            <a:ext cx="123825" cy="123825"/>
          </a:xfrm>
          <a:prstGeom prst="rect">
            <a:avLst/>
          </a:prstGeom>
          <a:noFill/>
          <a:ln>
            <a:noFill/>
          </a:ln>
        </p:spPr>
      </p:pic>
      <p:pic>
        <p:nvPicPr>
          <p:cNvPr id="347" name="Google Shape;347;p21"/>
          <p:cNvPicPr preferRelativeResize="0"/>
          <p:nvPr/>
        </p:nvPicPr>
        <p:blipFill rotWithShape="1">
          <a:blip r:embed="rId3">
            <a:alphaModFix/>
          </a:blip>
          <a:srcRect b="0" l="0" r="0" t="0"/>
          <a:stretch/>
        </p:blipFill>
        <p:spPr>
          <a:xfrm>
            <a:off x="704850" y="2305050"/>
            <a:ext cx="123825" cy="123825"/>
          </a:xfrm>
          <a:prstGeom prst="rect">
            <a:avLst/>
          </a:prstGeom>
          <a:noFill/>
          <a:ln>
            <a:noFill/>
          </a:ln>
        </p:spPr>
      </p:pic>
      <p:pic>
        <p:nvPicPr>
          <p:cNvPr id="348" name="Google Shape;348;p21"/>
          <p:cNvPicPr preferRelativeResize="0"/>
          <p:nvPr/>
        </p:nvPicPr>
        <p:blipFill rotWithShape="1">
          <a:blip r:embed="rId3">
            <a:alphaModFix/>
          </a:blip>
          <a:srcRect b="0" l="0" r="0" t="0"/>
          <a:stretch/>
        </p:blipFill>
        <p:spPr>
          <a:xfrm>
            <a:off x="828675" y="2305050"/>
            <a:ext cx="123825" cy="123825"/>
          </a:xfrm>
          <a:prstGeom prst="rect">
            <a:avLst/>
          </a:prstGeom>
          <a:noFill/>
          <a:ln>
            <a:noFill/>
          </a:ln>
        </p:spPr>
      </p:pic>
      <p:pic>
        <p:nvPicPr>
          <p:cNvPr id="349" name="Google Shape;349;p21"/>
          <p:cNvPicPr preferRelativeResize="0"/>
          <p:nvPr/>
        </p:nvPicPr>
        <p:blipFill rotWithShape="1">
          <a:blip r:embed="rId3">
            <a:alphaModFix/>
          </a:blip>
          <a:srcRect b="0" l="0" r="0" t="0"/>
          <a:stretch/>
        </p:blipFill>
        <p:spPr>
          <a:xfrm>
            <a:off x="952500" y="2305050"/>
            <a:ext cx="123825" cy="123825"/>
          </a:xfrm>
          <a:prstGeom prst="rect">
            <a:avLst/>
          </a:prstGeom>
          <a:noFill/>
          <a:ln>
            <a:noFill/>
          </a:ln>
        </p:spPr>
      </p:pic>
      <p:pic>
        <p:nvPicPr>
          <p:cNvPr id="350" name="Google Shape;350;p21"/>
          <p:cNvPicPr preferRelativeResize="0"/>
          <p:nvPr/>
        </p:nvPicPr>
        <p:blipFill rotWithShape="1">
          <a:blip r:embed="rId4">
            <a:alphaModFix/>
          </a:blip>
          <a:srcRect b="0" l="0" r="0" t="0"/>
          <a:stretch/>
        </p:blipFill>
        <p:spPr>
          <a:xfrm>
            <a:off x="1076325" y="2305050"/>
            <a:ext cx="123825" cy="123825"/>
          </a:xfrm>
          <a:prstGeom prst="rect">
            <a:avLst/>
          </a:prstGeom>
          <a:noFill/>
          <a:ln>
            <a:noFill/>
          </a:ln>
        </p:spPr>
      </p:pic>
      <p:pic>
        <p:nvPicPr>
          <p:cNvPr id="351" name="Google Shape;351;p21"/>
          <p:cNvPicPr preferRelativeResize="0"/>
          <p:nvPr/>
        </p:nvPicPr>
        <p:blipFill rotWithShape="1">
          <a:blip r:embed="rId4">
            <a:alphaModFix/>
          </a:blip>
          <a:srcRect b="0" l="0" r="0" t="0"/>
          <a:stretch/>
        </p:blipFill>
        <p:spPr>
          <a:xfrm>
            <a:off x="1200150" y="2305050"/>
            <a:ext cx="123825" cy="123825"/>
          </a:xfrm>
          <a:prstGeom prst="rect">
            <a:avLst/>
          </a:prstGeom>
          <a:noFill/>
          <a:ln>
            <a:noFill/>
          </a:ln>
        </p:spPr>
      </p:pic>
      <p:pic>
        <p:nvPicPr>
          <p:cNvPr id="352" name="Google Shape;352;p21"/>
          <p:cNvPicPr preferRelativeResize="0"/>
          <p:nvPr/>
        </p:nvPicPr>
        <p:blipFill rotWithShape="1">
          <a:blip r:embed="rId4">
            <a:alphaModFix/>
          </a:blip>
          <a:srcRect b="0" l="0" r="0" t="0"/>
          <a:stretch/>
        </p:blipFill>
        <p:spPr>
          <a:xfrm>
            <a:off x="1323975" y="2305050"/>
            <a:ext cx="123825" cy="123825"/>
          </a:xfrm>
          <a:prstGeom prst="rect">
            <a:avLst/>
          </a:prstGeom>
          <a:noFill/>
          <a:ln>
            <a:noFill/>
          </a:ln>
        </p:spPr>
      </p:pic>
      <p:pic>
        <p:nvPicPr>
          <p:cNvPr id="353" name="Google Shape;353;p21"/>
          <p:cNvPicPr preferRelativeResize="0"/>
          <p:nvPr/>
        </p:nvPicPr>
        <p:blipFill rotWithShape="1">
          <a:blip r:embed="rId4">
            <a:alphaModFix/>
          </a:blip>
          <a:srcRect b="0" l="0" r="0" t="0"/>
          <a:stretch/>
        </p:blipFill>
        <p:spPr>
          <a:xfrm>
            <a:off x="1447800" y="2305050"/>
            <a:ext cx="123825" cy="123825"/>
          </a:xfrm>
          <a:prstGeom prst="rect">
            <a:avLst/>
          </a:prstGeom>
          <a:noFill/>
          <a:ln>
            <a:noFill/>
          </a:ln>
        </p:spPr>
      </p:pic>
      <p:pic>
        <p:nvPicPr>
          <p:cNvPr id="354" name="Google Shape;354;p21"/>
          <p:cNvPicPr preferRelativeResize="0"/>
          <p:nvPr/>
        </p:nvPicPr>
        <p:blipFill rotWithShape="1">
          <a:blip r:embed="rId4">
            <a:alphaModFix/>
          </a:blip>
          <a:srcRect b="0" l="0" r="0" t="0"/>
          <a:stretch/>
        </p:blipFill>
        <p:spPr>
          <a:xfrm>
            <a:off x="1571625" y="2305050"/>
            <a:ext cx="123825" cy="123825"/>
          </a:xfrm>
          <a:prstGeom prst="rect">
            <a:avLst/>
          </a:prstGeom>
          <a:noFill/>
          <a:ln>
            <a:noFill/>
          </a:ln>
        </p:spPr>
      </p:pic>
      <p:pic>
        <p:nvPicPr>
          <p:cNvPr id="355" name="Google Shape;355;p21"/>
          <p:cNvPicPr preferRelativeResize="0"/>
          <p:nvPr/>
        </p:nvPicPr>
        <p:blipFill rotWithShape="1">
          <a:blip r:embed="rId4">
            <a:alphaModFix/>
          </a:blip>
          <a:srcRect b="0" l="0" r="0" t="0"/>
          <a:stretch/>
        </p:blipFill>
        <p:spPr>
          <a:xfrm>
            <a:off x="1695450" y="2305050"/>
            <a:ext cx="123825" cy="123825"/>
          </a:xfrm>
          <a:prstGeom prst="rect">
            <a:avLst/>
          </a:prstGeom>
          <a:noFill/>
          <a:ln>
            <a:noFill/>
          </a:ln>
        </p:spPr>
      </p:pic>
      <p:pic>
        <p:nvPicPr>
          <p:cNvPr id="356" name="Google Shape;356;p21"/>
          <p:cNvPicPr preferRelativeResize="0"/>
          <p:nvPr/>
        </p:nvPicPr>
        <p:blipFill rotWithShape="1">
          <a:blip r:embed="rId3">
            <a:alphaModFix/>
          </a:blip>
          <a:srcRect b="0" l="0" r="0" t="0"/>
          <a:stretch/>
        </p:blipFill>
        <p:spPr>
          <a:xfrm>
            <a:off x="1819275" y="2305050"/>
            <a:ext cx="123825" cy="123825"/>
          </a:xfrm>
          <a:prstGeom prst="rect">
            <a:avLst/>
          </a:prstGeom>
          <a:noFill/>
          <a:ln>
            <a:noFill/>
          </a:ln>
        </p:spPr>
      </p:pic>
      <p:pic>
        <p:nvPicPr>
          <p:cNvPr id="357" name="Google Shape;357;p21"/>
          <p:cNvPicPr preferRelativeResize="0"/>
          <p:nvPr/>
        </p:nvPicPr>
        <p:blipFill rotWithShape="1">
          <a:blip r:embed="rId3">
            <a:alphaModFix/>
          </a:blip>
          <a:srcRect b="0" l="0" r="0" t="0"/>
          <a:stretch/>
        </p:blipFill>
        <p:spPr>
          <a:xfrm>
            <a:off x="704850" y="2571750"/>
            <a:ext cx="123825" cy="123825"/>
          </a:xfrm>
          <a:prstGeom prst="rect">
            <a:avLst/>
          </a:prstGeom>
          <a:noFill/>
          <a:ln>
            <a:noFill/>
          </a:ln>
        </p:spPr>
      </p:pic>
      <p:pic>
        <p:nvPicPr>
          <p:cNvPr id="358" name="Google Shape;358;p21"/>
          <p:cNvPicPr preferRelativeResize="0"/>
          <p:nvPr/>
        </p:nvPicPr>
        <p:blipFill rotWithShape="1">
          <a:blip r:embed="rId3">
            <a:alphaModFix/>
          </a:blip>
          <a:srcRect b="0" l="0" r="0" t="0"/>
          <a:stretch/>
        </p:blipFill>
        <p:spPr>
          <a:xfrm>
            <a:off x="828675" y="2571750"/>
            <a:ext cx="123825" cy="123825"/>
          </a:xfrm>
          <a:prstGeom prst="rect">
            <a:avLst/>
          </a:prstGeom>
          <a:noFill/>
          <a:ln>
            <a:noFill/>
          </a:ln>
        </p:spPr>
      </p:pic>
      <p:pic>
        <p:nvPicPr>
          <p:cNvPr id="359" name="Google Shape;359;p21"/>
          <p:cNvPicPr preferRelativeResize="0"/>
          <p:nvPr/>
        </p:nvPicPr>
        <p:blipFill rotWithShape="1">
          <a:blip r:embed="rId3">
            <a:alphaModFix/>
          </a:blip>
          <a:srcRect b="0" l="0" r="0" t="0"/>
          <a:stretch/>
        </p:blipFill>
        <p:spPr>
          <a:xfrm>
            <a:off x="952500" y="2571750"/>
            <a:ext cx="123825" cy="123825"/>
          </a:xfrm>
          <a:prstGeom prst="rect">
            <a:avLst/>
          </a:prstGeom>
          <a:noFill/>
          <a:ln>
            <a:noFill/>
          </a:ln>
        </p:spPr>
      </p:pic>
      <p:pic>
        <p:nvPicPr>
          <p:cNvPr id="360" name="Google Shape;360;p21"/>
          <p:cNvPicPr preferRelativeResize="0"/>
          <p:nvPr/>
        </p:nvPicPr>
        <p:blipFill rotWithShape="1">
          <a:blip r:embed="rId3">
            <a:alphaModFix/>
          </a:blip>
          <a:srcRect b="0" l="0" r="0" t="0"/>
          <a:stretch/>
        </p:blipFill>
        <p:spPr>
          <a:xfrm>
            <a:off x="1076325" y="2571750"/>
            <a:ext cx="123825" cy="123825"/>
          </a:xfrm>
          <a:prstGeom prst="rect">
            <a:avLst/>
          </a:prstGeom>
          <a:noFill/>
          <a:ln>
            <a:noFill/>
          </a:ln>
        </p:spPr>
      </p:pic>
      <p:pic>
        <p:nvPicPr>
          <p:cNvPr id="361" name="Google Shape;361;p21"/>
          <p:cNvPicPr preferRelativeResize="0"/>
          <p:nvPr/>
        </p:nvPicPr>
        <p:blipFill rotWithShape="1">
          <a:blip r:embed="rId4">
            <a:alphaModFix/>
          </a:blip>
          <a:srcRect b="0" l="0" r="0" t="0"/>
          <a:stretch/>
        </p:blipFill>
        <p:spPr>
          <a:xfrm>
            <a:off x="1200150" y="2571750"/>
            <a:ext cx="123825" cy="123825"/>
          </a:xfrm>
          <a:prstGeom prst="rect">
            <a:avLst/>
          </a:prstGeom>
          <a:noFill/>
          <a:ln>
            <a:noFill/>
          </a:ln>
        </p:spPr>
      </p:pic>
      <p:pic>
        <p:nvPicPr>
          <p:cNvPr id="362" name="Google Shape;362;p21"/>
          <p:cNvPicPr preferRelativeResize="0"/>
          <p:nvPr/>
        </p:nvPicPr>
        <p:blipFill rotWithShape="1">
          <a:blip r:embed="rId4">
            <a:alphaModFix/>
          </a:blip>
          <a:srcRect b="0" l="0" r="0" t="0"/>
          <a:stretch/>
        </p:blipFill>
        <p:spPr>
          <a:xfrm>
            <a:off x="1323975" y="2571750"/>
            <a:ext cx="123825" cy="123825"/>
          </a:xfrm>
          <a:prstGeom prst="rect">
            <a:avLst/>
          </a:prstGeom>
          <a:noFill/>
          <a:ln>
            <a:noFill/>
          </a:ln>
        </p:spPr>
      </p:pic>
      <p:pic>
        <p:nvPicPr>
          <p:cNvPr id="363" name="Google Shape;363;p21"/>
          <p:cNvPicPr preferRelativeResize="0"/>
          <p:nvPr/>
        </p:nvPicPr>
        <p:blipFill rotWithShape="1">
          <a:blip r:embed="rId4">
            <a:alphaModFix/>
          </a:blip>
          <a:srcRect b="0" l="0" r="0" t="0"/>
          <a:stretch/>
        </p:blipFill>
        <p:spPr>
          <a:xfrm>
            <a:off x="1447800" y="2571750"/>
            <a:ext cx="123825" cy="123825"/>
          </a:xfrm>
          <a:prstGeom prst="rect">
            <a:avLst/>
          </a:prstGeom>
          <a:noFill/>
          <a:ln>
            <a:noFill/>
          </a:ln>
        </p:spPr>
      </p:pic>
      <p:pic>
        <p:nvPicPr>
          <p:cNvPr id="364" name="Google Shape;364;p21"/>
          <p:cNvPicPr preferRelativeResize="0"/>
          <p:nvPr/>
        </p:nvPicPr>
        <p:blipFill rotWithShape="1">
          <a:blip r:embed="rId4">
            <a:alphaModFix/>
          </a:blip>
          <a:srcRect b="0" l="0" r="0" t="0"/>
          <a:stretch/>
        </p:blipFill>
        <p:spPr>
          <a:xfrm>
            <a:off x="1571625" y="2571750"/>
            <a:ext cx="123825" cy="123825"/>
          </a:xfrm>
          <a:prstGeom prst="rect">
            <a:avLst/>
          </a:prstGeom>
          <a:noFill/>
          <a:ln>
            <a:noFill/>
          </a:ln>
        </p:spPr>
      </p:pic>
      <p:pic>
        <p:nvPicPr>
          <p:cNvPr id="365" name="Google Shape;365;p21"/>
          <p:cNvPicPr preferRelativeResize="0"/>
          <p:nvPr/>
        </p:nvPicPr>
        <p:blipFill rotWithShape="1">
          <a:blip r:embed="rId4">
            <a:alphaModFix/>
          </a:blip>
          <a:srcRect b="0" l="0" r="0" t="0"/>
          <a:stretch/>
        </p:blipFill>
        <p:spPr>
          <a:xfrm>
            <a:off x="1695450" y="2571750"/>
            <a:ext cx="123825" cy="123825"/>
          </a:xfrm>
          <a:prstGeom prst="rect">
            <a:avLst/>
          </a:prstGeom>
          <a:noFill/>
          <a:ln>
            <a:noFill/>
          </a:ln>
        </p:spPr>
      </p:pic>
      <p:pic>
        <p:nvPicPr>
          <p:cNvPr id="366" name="Google Shape;366;p21"/>
          <p:cNvPicPr preferRelativeResize="0"/>
          <p:nvPr/>
        </p:nvPicPr>
        <p:blipFill rotWithShape="1">
          <a:blip r:embed="rId3">
            <a:alphaModFix/>
          </a:blip>
          <a:srcRect b="0" l="0" r="0" t="0"/>
          <a:stretch/>
        </p:blipFill>
        <p:spPr>
          <a:xfrm>
            <a:off x="1819275" y="2571750"/>
            <a:ext cx="123825" cy="123825"/>
          </a:xfrm>
          <a:prstGeom prst="rect">
            <a:avLst/>
          </a:prstGeom>
          <a:noFill/>
          <a:ln>
            <a:noFill/>
          </a:ln>
        </p:spPr>
      </p:pic>
      <p:pic>
        <p:nvPicPr>
          <p:cNvPr id="367" name="Google Shape;367;p21"/>
          <p:cNvPicPr preferRelativeResize="0"/>
          <p:nvPr/>
        </p:nvPicPr>
        <p:blipFill rotWithShape="1">
          <a:blip r:embed="rId3">
            <a:alphaModFix/>
          </a:blip>
          <a:srcRect b="0" l="0" r="0" t="0"/>
          <a:stretch/>
        </p:blipFill>
        <p:spPr>
          <a:xfrm>
            <a:off x="704850" y="2838450"/>
            <a:ext cx="123825" cy="123825"/>
          </a:xfrm>
          <a:prstGeom prst="rect">
            <a:avLst/>
          </a:prstGeom>
          <a:noFill/>
          <a:ln>
            <a:noFill/>
          </a:ln>
        </p:spPr>
      </p:pic>
      <p:pic>
        <p:nvPicPr>
          <p:cNvPr id="368" name="Google Shape;368;p21"/>
          <p:cNvPicPr preferRelativeResize="0"/>
          <p:nvPr/>
        </p:nvPicPr>
        <p:blipFill rotWithShape="1">
          <a:blip r:embed="rId3">
            <a:alphaModFix/>
          </a:blip>
          <a:srcRect b="0" l="0" r="0" t="0"/>
          <a:stretch/>
        </p:blipFill>
        <p:spPr>
          <a:xfrm>
            <a:off x="828675" y="2838450"/>
            <a:ext cx="123825" cy="123825"/>
          </a:xfrm>
          <a:prstGeom prst="rect">
            <a:avLst/>
          </a:prstGeom>
          <a:noFill/>
          <a:ln>
            <a:noFill/>
          </a:ln>
        </p:spPr>
      </p:pic>
      <p:pic>
        <p:nvPicPr>
          <p:cNvPr id="369" name="Google Shape;369;p21"/>
          <p:cNvPicPr preferRelativeResize="0"/>
          <p:nvPr/>
        </p:nvPicPr>
        <p:blipFill rotWithShape="1">
          <a:blip r:embed="rId3">
            <a:alphaModFix/>
          </a:blip>
          <a:srcRect b="0" l="0" r="0" t="0"/>
          <a:stretch/>
        </p:blipFill>
        <p:spPr>
          <a:xfrm>
            <a:off x="952500" y="2838450"/>
            <a:ext cx="123825" cy="123825"/>
          </a:xfrm>
          <a:prstGeom prst="rect">
            <a:avLst/>
          </a:prstGeom>
          <a:noFill/>
          <a:ln>
            <a:noFill/>
          </a:ln>
        </p:spPr>
      </p:pic>
      <p:pic>
        <p:nvPicPr>
          <p:cNvPr id="370" name="Google Shape;370;p21"/>
          <p:cNvPicPr preferRelativeResize="0"/>
          <p:nvPr/>
        </p:nvPicPr>
        <p:blipFill rotWithShape="1">
          <a:blip r:embed="rId3">
            <a:alphaModFix/>
          </a:blip>
          <a:srcRect b="0" l="0" r="0" t="0"/>
          <a:stretch/>
        </p:blipFill>
        <p:spPr>
          <a:xfrm>
            <a:off x="1076325" y="2838450"/>
            <a:ext cx="123825" cy="123825"/>
          </a:xfrm>
          <a:prstGeom prst="rect">
            <a:avLst/>
          </a:prstGeom>
          <a:noFill/>
          <a:ln>
            <a:noFill/>
          </a:ln>
        </p:spPr>
      </p:pic>
      <p:pic>
        <p:nvPicPr>
          <p:cNvPr id="371" name="Google Shape;371;p21"/>
          <p:cNvPicPr preferRelativeResize="0"/>
          <p:nvPr/>
        </p:nvPicPr>
        <p:blipFill rotWithShape="1">
          <a:blip r:embed="rId3">
            <a:alphaModFix/>
          </a:blip>
          <a:srcRect b="0" l="0" r="0" t="0"/>
          <a:stretch/>
        </p:blipFill>
        <p:spPr>
          <a:xfrm>
            <a:off x="1200150" y="2838450"/>
            <a:ext cx="123825" cy="123825"/>
          </a:xfrm>
          <a:prstGeom prst="rect">
            <a:avLst/>
          </a:prstGeom>
          <a:noFill/>
          <a:ln>
            <a:noFill/>
          </a:ln>
        </p:spPr>
      </p:pic>
      <p:pic>
        <p:nvPicPr>
          <p:cNvPr id="372" name="Google Shape;372;p21"/>
          <p:cNvPicPr preferRelativeResize="0"/>
          <p:nvPr/>
        </p:nvPicPr>
        <p:blipFill rotWithShape="1">
          <a:blip r:embed="rId4">
            <a:alphaModFix/>
          </a:blip>
          <a:srcRect b="0" l="0" r="0" t="0"/>
          <a:stretch/>
        </p:blipFill>
        <p:spPr>
          <a:xfrm>
            <a:off x="1323975" y="2838450"/>
            <a:ext cx="123825" cy="123825"/>
          </a:xfrm>
          <a:prstGeom prst="rect">
            <a:avLst/>
          </a:prstGeom>
          <a:noFill/>
          <a:ln>
            <a:noFill/>
          </a:ln>
        </p:spPr>
      </p:pic>
      <p:pic>
        <p:nvPicPr>
          <p:cNvPr id="373" name="Google Shape;373;p21"/>
          <p:cNvPicPr preferRelativeResize="0"/>
          <p:nvPr/>
        </p:nvPicPr>
        <p:blipFill rotWithShape="1">
          <a:blip r:embed="rId4">
            <a:alphaModFix/>
          </a:blip>
          <a:srcRect b="0" l="0" r="0" t="0"/>
          <a:stretch/>
        </p:blipFill>
        <p:spPr>
          <a:xfrm>
            <a:off x="1447800" y="2838450"/>
            <a:ext cx="123825" cy="123825"/>
          </a:xfrm>
          <a:prstGeom prst="rect">
            <a:avLst/>
          </a:prstGeom>
          <a:noFill/>
          <a:ln>
            <a:noFill/>
          </a:ln>
        </p:spPr>
      </p:pic>
      <p:pic>
        <p:nvPicPr>
          <p:cNvPr id="374" name="Google Shape;374;p21"/>
          <p:cNvPicPr preferRelativeResize="0"/>
          <p:nvPr/>
        </p:nvPicPr>
        <p:blipFill rotWithShape="1">
          <a:blip r:embed="rId4">
            <a:alphaModFix/>
          </a:blip>
          <a:srcRect b="0" l="0" r="0" t="0"/>
          <a:stretch/>
        </p:blipFill>
        <p:spPr>
          <a:xfrm>
            <a:off x="1571625" y="2838450"/>
            <a:ext cx="123825" cy="123825"/>
          </a:xfrm>
          <a:prstGeom prst="rect">
            <a:avLst/>
          </a:prstGeom>
          <a:noFill/>
          <a:ln>
            <a:noFill/>
          </a:ln>
        </p:spPr>
      </p:pic>
      <p:pic>
        <p:nvPicPr>
          <p:cNvPr id="375" name="Google Shape;375;p21"/>
          <p:cNvPicPr preferRelativeResize="0"/>
          <p:nvPr/>
        </p:nvPicPr>
        <p:blipFill rotWithShape="1">
          <a:blip r:embed="rId4">
            <a:alphaModFix/>
          </a:blip>
          <a:srcRect b="0" l="0" r="0" t="0"/>
          <a:stretch/>
        </p:blipFill>
        <p:spPr>
          <a:xfrm>
            <a:off x="1695450" y="2838450"/>
            <a:ext cx="123825" cy="123825"/>
          </a:xfrm>
          <a:prstGeom prst="rect">
            <a:avLst/>
          </a:prstGeom>
          <a:noFill/>
          <a:ln>
            <a:noFill/>
          </a:ln>
        </p:spPr>
      </p:pic>
      <p:pic>
        <p:nvPicPr>
          <p:cNvPr id="376" name="Google Shape;376;p21"/>
          <p:cNvPicPr preferRelativeResize="0"/>
          <p:nvPr/>
        </p:nvPicPr>
        <p:blipFill rotWithShape="1">
          <a:blip r:embed="rId3">
            <a:alphaModFix/>
          </a:blip>
          <a:srcRect b="0" l="0" r="0" t="0"/>
          <a:stretch/>
        </p:blipFill>
        <p:spPr>
          <a:xfrm>
            <a:off x="1819275" y="2838450"/>
            <a:ext cx="123825" cy="123825"/>
          </a:xfrm>
          <a:prstGeom prst="rect">
            <a:avLst/>
          </a:prstGeom>
          <a:noFill/>
          <a:ln>
            <a:noFill/>
          </a:ln>
        </p:spPr>
      </p:pic>
      <p:pic>
        <p:nvPicPr>
          <p:cNvPr id="377" name="Google Shape;377;p21"/>
          <p:cNvPicPr preferRelativeResize="0"/>
          <p:nvPr/>
        </p:nvPicPr>
        <p:blipFill rotWithShape="1">
          <a:blip r:embed="rId3">
            <a:alphaModFix/>
          </a:blip>
          <a:srcRect b="0" l="0" r="0" t="0"/>
          <a:stretch/>
        </p:blipFill>
        <p:spPr>
          <a:xfrm>
            <a:off x="704850" y="3105150"/>
            <a:ext cx="123825" cy="123825"/>
          </a:xfrm>
          <a:prstGeom prst="rect">
            <a:avLst/>
          </a:prstGeom>
          <a:noFill/>
          <a:ln>
            <a:noFill/>
          </a:ln>
        </p:spPr>
      </p:pic>
      <p:pic>
        <p:nvPicPr>
          <p:cNvPr id="378" name="Google Shape;378;p21"/>
          <p:cNvPicPr preferRelativeResize="0"/>
          <p:nvPr/>
        </p:nvPicPr>
        <p:blipFill rotWithShape="1">
          <a:blip r:embed="rId3">
            <a:alphaModFix/>
          </a:blip>
          <a:srcRect b="0" l="0" r="0" t="0"/>
          <a:stretch/>
        </p:blipFill>
        <p:spPr>
          <a:xfrm>
            <a:off x="828675" y="3105150"/>
            <a:ext cx="123825" cy="123825"/>
          </a:xfrm>
          <a:prstGeom prst="rect">
            <a:avLst/>
          </a:prstGeom>
          <a:noFill/>
          <a:ln>
            <a:noFill/>
          </a:ln>
        </p:spPr>
      </p:pic>
      <p:pic>
        <p:nvPicPr>
          <p:cNvPr id="379" name="Google Shape;379;p21"/>
          <p:cNvPicPr preferRelativeResize="0"/>
          <p:nvPr/>
        </p:nvPicPr>
        <p:blipFill rotWithShape="1">
          <a:blip r:embed="rId3">
            <a:alphaModFix/>
          </a:blip>
          <a:srcRect b="0" l="0" r="0" t="0"/>
          <a:stretch/>
        </p:blipFill>
        <p:spPr>
          <a:xfrm>
            <a:off x="952500" y="3105150"/>
            <a:ext cx="123825" cy="123825"/>
          </a:xfrm>
          <a:prstGeom prst="rect">
            <a:avLst/>
          </a:prstGeom>
          <a:noFill/>
          <a:ln>
            <a:noFill/>
          </a:ln>
        </p:spPr>
      </p:pic>
      <p:pic>
        <p:nvPicPr>
          <p:cNvPr id="380" name="Google Shape;380;p21"/>
          <p:cNvPicPr preferRelativeResize="0"/>
          <p:nvPr/>
        </p:nvPicPr>
        <p:blipFill rotWithShape="1">
          <a:blip r:embed="rId3">
            <a:alphaModFix/>
          </a:blip>
          <a:srcRect b="0" l="0" r="0" t="0"/>
          <a:stretch/>
        </p:blipFill>
        <p:spPr>
          <a:xfrm>
            <a:off x="1076325" y="3105150"/>
            <a:ext cx="123825" cy="123825"/>
          </a:xfrm>
          <a:prstGeom prst="rect">
            <a:avLst/>
          </a:prstGeom>
          <a:noFill/>
          <a:ln>
            <a:noFill/>
          </a:ln>
        </p:spPr>
      </p:pic>
      <p:pic>
        <p:nvPicPr>
          <p:cNvPr id="381" name="Google Shape;381;p21"/>
          <p:cNvPicPr preferRelativeResize="0"/>
          <p:nvPr/>
        </p:nvPicPr>
        <p:blipFill rotWithShape="1">
          <a:blip r:embed="rId3">
            <a:alphaModFix/>
          </a:blip>
          <a:srcRect b="0" l="0" r="0" t="0"/>
          <a:stretch/>
        </p:blipFill>
        <p:spPr>
          <a:xfrm>
            <a:off x="1200150" y="3105150"/>
            <a:ext cx="123825" cy="123825"/>
          </a:xfrm>
          <a:prstGeom prst="rect">
            <a:avLst/>
          </a:prstGeom>
          <a:noFill/>
          <a:ln>
            <a:noFill/>
          </a:ln>
        </p:spPr>
      </p:pic>
      <p:pic>
        <p:nvPicPr>
          <p:cNvPr id="382" name="Google Shape;382;p21"/>
          <p:cNvPicPr preferRelativeResize="0"/>
          <p:nvPr/>
        </p:nvPicPr>
        <p:blipFill rotWithShape="1">
          <a:blip r:embed="rId3">
            <a:alphaModFix/>
          </a:blip>
          <a:srcRect b="0" l="0" r="0" t="0"/>
          <a:stretch/>
        </p:blipFill>
        <p:spPr>
          <a:xfrm>
            <a:off x="1323975" y="3105150"/>
            <a:ext cx="123825" cy="123825"/>
          </a:xfrm>
          <a:prstGeom prst="rect">
            <a:avLst/>
          </a:prstGeom>
          <a:noFill/>
          <a:ln>
            <a:noFill/>
          </a:ln>
        </p:spPr>
      </p:pic>
      <p:pic>
        <p:nvPicPr>
          <p:cNvPr id="383" name="Google Shape;383;p21"/>
          <p:cNvPicPr preferRelativeResize="0"/>
          <p:nvPr/>
        </p:nvPicPr>
        <p:blipFill rotWithShape="1">
          <a:blip r:embed="rId4">
            <a:alphaModFix/>
          </a:blip>
          <a:srcRect b="0" l="0" r="0" t="0"/>
          <a:stretch/>
        </p:blipFill>
        <p:spPr>
          <a:xfrm>
            <a:off x="1447800" y="3105150"/>
            <a:ext cx="123825" cy="123825"/>
          </a:xfrm>
          <a:prstGeom prst="rect">
            <a:avLst/>
          </a:prstGeom>
          <a:noFill/>
          <a:ln>
            <a:noFill/>
          </a:ln>
        </p:spPr>
      </p:pic>
      <p:pic>
        <p:nvPicPr>
          <p:cNvPr id="384" name="Google Shape;384;p21"/>
          <p:cNvPicPr preferRelativeResize="0"/>
          <p:nvPr/>
        </p:nvPicPr>
        <p:blipFill rotWithShape="1">
          <a:blip r:embed="rId4">
            <a:alphaModFix/>
          </a:blip>
          <a:srcRect b="0" l="0" r="0" t="0"/>
          <a:stretch/>
        </p:blipFill>
        <p:spPr>
          <a:xfrm>
            <a:off x="1571625" y="3105150"/>
            <a:ext cx="123825" cy="123825"/>
          </a:xfrm>
          <a:prstGeom prst="rect">
            <a:avLst/>
          </a:prstGeom>
          <a:noFill/>
          <a:ln>
            <a:noFill/>
          </a:ln>
        </p:spPr>
      </p:pic>
      <p:pic>
        <p:nvPicPr>
          <p:cNvPr id="385" name="Google Shape;385;p21"/>
          <p:cNvPicPr preferRelativeResize="0"/>
          <p:nvPr/>
        </p:nvPicPr>
        <p:blipFill rotWithShape="1">
          <a:blip r:embed="rId4">
            <a:alphaModFix/>
          </a:blip>
          <a:srcRect b="0" l="0" r="0" t="0"/>
          <a:stretch/>
        </p:blipFill>
        <p:spPr>
          <a:xfrm>
            <a:off x="1695450" y="3105150"/>
            <a:ext cx="123825" cy="123825"/>
          </a:xfrm>
          <a:prstGeom prst="rect">
            <a:avLst/>
          </a:prstGeom>
          <a:noFill/>
          <a:ln>
            <a:noFill/>
          </a:ln>
        </p:spPr>
      </p:pic>
      <p:pic>
        <p:nvPicPr>
          <p:cNvPr id="386" name="Google Shape;386;p21"/>
          <p:cNvPicPr preferRelativeResize="0"/>
          <p:nvPr/>
        </p:nvPicPr>
        <p:blipFill rotWithShape="1">
          <a:blip r:embed="rId3">
            <a:alphaModFix/>
          </a:blip>
          <a:srcRect b="0" l="0" r="0" t="0"/>
          <a:stretch/>
        </p:blipFill>
        <p:spPr>
          <a:xfrm>
            <a:off x="1819275" y="3105150"/>
            <a:ext cx="123825" cy="123825"/>
          </a:xfrm>
          <a:prstGeom prst="rect">
            <a:avLst/>
          </a:prstGeom>
          <a:noFill/>
          <a:ln>
            <a:noFill/>
          </a:ln>
        </p:spPr>
      </p:pic>
      <p:pic>
        <p:nvPicPr>
          <p:cNvPr id="387" name="Google Shape;387;p21"/>
          <p:cNvPicPr preferRelativeResize="0"/>
          <p:nvPr/>
        </p:nvPicPr>
        <p:blipFill rotWithShape="1">
          <a:blip r:embed="rId3">
            <a:alphaModFix/>
          </a:blip>
          <a:srcRect b="0" l="0" r="0" t="0"/>
          <a:stretch/>
        </p:blipFill>
        <p:spPr>
          <a:xfrm>
            <a:off x="704850" y="3371850"/>
            <a:ext cx="123825" cy="123825"/>
          </a:xfrm>
          <a:prstGeom prst="rect">
            <a:avLst/>
          </a:prstGeom>
          <a:noFill/>
          <a:ln>
            <a:noFill/>
          </a:ln>
        </p:spPr>
      </p:pic>
      <p:pic>
        <p:nvPicPr>
          <p:cNvPr id="388" name="Google Shape;388;p21"/>
          <p:cNvPicPr preferRelativeResize="0"/>
          <p:nvPr/>
        </p:nvPicPr>
        <p:blipFill rotWithShape="1">
          <a:blip r:embed="rId3">
            <a:alphaModFix/>
          </a:blip>
          <a:srcRect b="0" l="0" r="0" t="0"/>
          <a:stretch/>
        </p:blipFill>
        <p:spPr>
          <a:xfrm>
            <a:off x="828675" y="3371850"/>
            <a:ext cx="123825" cy="123825"/>
          </a:xfrm>
          <a:prstGeom prst="rect">
            <a:avLst/>
          </a:prstGeom>
          <a:noFill/>
          <a:ln>
            <a:noFill/>
          </a:ln>
        </p:spPr>
      </p:pic>
      <p:pic>
        <p:nvPicPr>
          <p:cNvPr id="389" name="Google Shape;389;p21"/>
          <p:cNvPicPr preferRelativeResize="0"/>
          <p:nvPr/>
        </p:nvPicPr>
        <p:blipFill rotWithShape="1">
          <a:blip r:embed="rId3">
            <a:alphaModFix/>
          </a:blip>
          <a:srcRect b="0" l="0" r="0" t="0"/>
          <a:stretch/>
        </p:blipFill>
        <p:spPr>
          <a:xfrm>
            <a:off x="952500" y="3371850"/>
            <a:ext cx="123825" cy="123825"/>
          </a:xfrm>
          <a:prstGeom prst="rect">
            <a:avLst/>
          </a:prstGeom>
          <a:noFill/>
          <a:ln>
            <a:noFill/>
          </a:ln>
        </p:spPr>
      </p:pic>
      <p:pic>
        <p:nvPicPr>
          <p:cNvPr id="390" name="Google Shape;390;p21"/>
          <p:cNvPicPr preferRelativeResize="0"/>
          <p:nvPr/>
        </p:nvPicPr>
        <p:blipFill rotWithShape="1">
          <a:blip r:embed="rId3">
            <a:alphaModFix/>
          </a:blip>
          <a:srcRect b="0" l="0" r="0" t="0"/>
          <a:stretch/>
        </p:blipFill>
        <p:spPr>
          <a:xfrm>
            <a:off x="1076325" y="3371850"/>
            <a:ext cx="123825" cy="123825"/>
          </a:xfrm>
          <a:prstGeom prst="rect">
            <a:avLst/>
          </a:prstGeom>
          <a:noFill/>
          <a:ln>
            <a:noFill/>
          </a:ln>
        </p:spPr>
      </p:pic>
      <p:pic>
        <p:nvPicPr>
          <p:cNvPr id="391" name="Google Shape;391;p21"/>
          <p:cNvPicPr preferRelativeResize="0"/>
          <p:nvPr/>
        </p:nvPicPr>
        <p:blipFill rotWithShape="1">
          <a:blip r:embed="rId3">
            <a:alphaModFix/>
          </a:blip>
          <a:srcRect b="0" l="0" r="0" t="0"/>
          <a:stretch/>
        </p:blipFill>
        <p:spPr>
          <a:xfrm>
            <a:off x="1200150" y="3371850"/>
            <a:ext cx="123825" cy="123825"/>
          </a:xfrm>
          <a:prstGeom prst="rect">
            <a:avLst/>
          </a:prstGeom>
          <a:noFill/>
          <a:ln>
            <a:noFill/>
          </a:ln>
        </p:spPr>
      </p:pic>
      <p:pic>
        <p:nvPicPr>
          <p:cNvPr id="392" name="Google Shape;392;p21"/>
          <p:cNvPicPr preferRelativeResize="0"/>
          <p:nvPr/>
        </p:nvPicPr>
        <p:blipFill rotWithShape="1">
          <a:blip r:embed="rId3">
            <a:alphaModFix/>
          </a:blip>
          <a:srcRect b="0" l="0" r="0" t="0"/>
          <a:stretch/>
        </p:blipFill>
        <p:spPr>
          <a:xfrm>
            <a:off x="1323975" y="3371850"/>
            <a:ext cx="123825" cy="123825"/>
          </a:xfrm>
          <a:prstGeom prst="rect">
            <a:avLst/>
          </a:prstGeom>
          <a:noFill/>
          <a:ln>
            <a:noFill/>
          </a:ln>
        </p:spPr>
      </p:pic>
      <p:pic>
        <p:nvPicPr>
          <p:cNvPr id="393" name="Google Shape;393;p21"/>
          <p:cNvPicPr preferRelativeResize="0"/>
          <p:nvPr/>
        </p:nvPicPr>
        <p:blipFill rotWithShape="1">
          <a:blip r:embed="rId3">
            <a:alphaModFix/>
          </a:blip>
          <a:srcRect b="0" l="0" r="0" t="0"/>
          <a:stretch/>
        </p:blipFill>
        <p:spPr>
          <a:xfrm>
            <a:off x="1447800" y="3371850"/>
            <a:ext cx="123825" cy="123825"/>
          </a:xfrm>
          <a:prstGeom prst="rect">
            <a:avLst/>
          </a:prstGeom>
          <a:noFill/>
          <a:ln>
            <a:noFill/>
          </a:ln>
        </p:spPr>
      </p:pic>
      <p:pic>
        <p:nvPicPr>
          <p:cNvPr id="394" name="Google Shape;394;p21"/>
          <p:cNvPicPr preferRelativeResize="0"/>
          <p:nvPr/>
        </p:nvPicPr>
        <p:blipFill rotWithShape="1">
          <a:blip r:embed="rId4">
            <a:alphaModFix/>
          </a:blip>
          <a:srcRect b="0" l="0" r="0" t="0"/>
          <a:stretch/>
        </p:blipFill>
        <p:spPr>
          <a:xfrm>
            <a:off x="1571625" y="3371850"/>
            <a:ext cx="123825" cy="123825"/>
          </a:xfrm>
          <a:prstGeom prst="rect">
            <a:avLst/>
          </a:prstGeom>
          <a:noFill/>
          <a:ln>
            <a:noFill/>
          </a:ln>
        </p:spPr>
      </p:pic>
      <p:pic>
        <p:nvPicPr>
          <p:cNvPr id="395" name="Google Shape;395;p21"/>
          <p:cNvPicPr preferRelativeResize="0"/>
          <p:nvPr/>
        </p:nvPicPr>
        <p:blipFill rotWithShape="1">
          <a:blip r:embed="rId4">
            <a:alphaModFix/>
          </a:blip>
          <a:srcRect b="0" l="0" r="0" t="0"/>
          <a:stretch/>
        </p:blipFill>
        <p:spPr>
          <a:xfrm>
            <a:off x="1695450" y="3371850"/>
            <a:ext cx="123825" cy="123825"/>
          </a:xfrm>
          <a:prstGeom prst="rect">
            <a:avLst/>
          </a:prstGeom>
          <a:noFill/>
          <a:ln>
            <a:noFill/>
          </a:ln>
        </p:spPr>
      </p:pic>
      <p:pic>
        <p:nvPicPr>
          <p:cNvPr id="396" name="Google Shape;396;p21"/>
          <p:cNvPicPr preferRelativeResize="0"/>
          <p:nvPr/>
        </p:nvPicPr>
        <p:blipFill rotWithShape="1">
          <a:blip r:embed="rId3">
            <a:alphaModFix/>
          </a:blip>
          <a:srcRect b="0" l="0" r="0" t="0"/>
          <a:stretch/>
        </p:blipFill>
        <p:spPr>
          <a:xfrm>
            <a:off x="1819275" y="3371850"/>
            <a:ext cx="123825" cy="123825"/>
          </a:xfrm>
          <a:prstGeom prst="rect">
            <a:avLst/>
          </a:prstGeom>
          <a:noFill/>
          <a:ln>
            <a:noFill/>
          </a:ln>
        </p:spPr>
      </p:pic>
      <p:pic>
        <p:nvPicPr>
          <p:cNvPr id="397" name="Google Shape;397;p21"/>
          <p:cNvPicPr preferRelativeResize="0"/>
          <p:nvPr/>
        </p:nvPicPr>
        <p:blipFill rotWithShape="1">
          <a:blip r:embed="rId3">
            <a:alphaModFix/>
          </a:blip>
          <a:srcRect b="0" l="0" r="0" t="0"/>
          <a:stretch/>
        </p:blipFill>
        <p:spPr>
          <a:xfrm>
            <a:off x="704850" y="3638550"/>
            <a:ext cx="123825" cy="123825"/>
          </a:xfrm>
          <a:prstGeom prst="rect">
            <a:avLst/>
          </a:prstGeom>
          <a:noFill/>
          <a:ln>
            <a:noFill/>
          </a:ln>
        </p:spPr>
      </p:pic>
      <p:pic>
        <p:nvPicPr>
          <p:cNvPr id="398" name="Google Shape;398;p21"/>
          <p:cNvPicPr preferRelativeResize="0"/>
          <p:nvPr/>
        </p:nvPicPr>
        <p:blipFill rotWithShape="1">
          <a:blip r:embed="rId3">
            <a:alphaModFix/>
          </a:blip>
          <a:srcRect b="0" l="0" r="0" t="0"/>
          <a:stretch/>
        </p:blipFill>
        <p:spPr>
          <a:xfrm>
            <a:off x="828675" y="3638550"/>
            <a:ext cx="123825" cy="123825"/>
          </a:xfrm>
          <a:prstGeom prst="rect">
            <a:avLst/>
          </a:prstGeom>
          <a:noFill/>
          <a:ln>
            <a:noFill/>
          </a:ln>
        </p:spPr>
      </p:pic>
      <p:pic>
        <p:nvPicPr>
          <p:cNvPr id="399" name="Google Shape;399;p21"/>
          <p:cNvPicPr preferRelativeResize="0"/>
          <p:nvPr/>
        </p:nvPicPr>
        <p:blipFill rotWithShape="1">
          <a:blip r:embed="rId3">
            <a:alphaModFix/>
          </a:blip>
          <a:srcRect b="0" l="0" r="0" t="0"/>
          <a:stretch/>
        </p:blipFill>
        <p:spPr>
          <a:xfrm>
            <a:off x="952500" y="3638550"/>
            <a:ext cx="123825" cy="123825"/>
          </a:xfrm>
          <a:prstGeom prst="rect">
            <a:avLst/>
          </a:prstGeom>
          <a:noFill/>
          <a:ln>
            <a:noFill/>
          </a:ln>
        </p:spPr>
      </p:pic>
      <p:pic>
        <p:nvPicPr>
          <p:cNvPr id="400" name="Google Shape;400;p21"/>
          <p:cNvPicPr preferRelativeResize="0"/>
          <p:nvPr/>
        </p:nvPicPr>
        <p:blipFill rotWithShape="1">
          <a:blip r:embed="rId3">
            <a:alphaModFix/>
          </a:blip>
          <a:srcRect b="0" l="0" r="0" t="0"/>
          <a:stretch/>
        </p:blipFill>
        <p:spPr>
          <a:xfrm>
            <a:off x="1076325" y="3638550"/>
            <a:ext cx="123825" cy="123825"/>
          </a:xfrm>
          <a:prstGeom prst="rect">
            <a:avLst/>
          </a:prstGeom>
          <a:noFill/>
          <a:ln>
            <a:noFill/>
          </a:ln>
        </p:spPr>
      </p:pic>
      <p:pic>
        <p:nvPicPr>
          <p:cNvPr id="401" name="Google Shape;401;p21"/>
          <p:cNvPicPr preferRelativeResize="0"/>
          <p:nvPr/>
        </p:nvPicPr>
        <p:blipFill rotWithShape="1">
          <a:blip r:embed="rId3">
            <a:alphaModFix/>
          </a:blip>
          <a:srcRect b="0" l="0" r="0" t="0"/>
          <a:stretch/>
        </p:blipFill>
        <p:spPr>
          <a:xfrm>
            <a:off x="1200150" y="3638550"/>
            <a:ext cx="123825" cy="123825"/>
          </a:xfrm>
          <a:prstGeom prst="rect">
            <a:avLst/>
          </a:prstGeom>
          <a:noFill/>
          <a:ln>
            <a:noFill/>
          </a:ln>
        </p:spPr>
      </p:pic>
      <p:pic>
        <p:nvPicPr>
          <p:cNvPr id="402" name="Google Shape;402;p21"/>
          <p:cNvPicPr preferRelativeResize="0"/>
          <p:nvPr/>
        </p:nvPicPr>
        <p:blipFill rotWithShape="1">
          <a:blip r:embed="rId3">
            <a:alphaModFix/>
          </a:blip>
          <a:srcRect b="0" l="0" r="0" t="0"/>
          <a:stretch/>
        </p:blipFill>
        <p:spPr>
          <a:xfrm>
            <a:off x="1323975" y="3638550"/>
            <a:ext cx="123825" cy="123825"/>
          </a:xfrm>
          <a:prstGeom prst="rect">
            <a:avLst/>
          </a:prstGeom>
          <a:noFill/>
          <a:ln>
            <a:noFill/>
          </a:ln>
        </p:spPr>
      </p:pic>
      <p:pic>
        <p:nvPicPr>
          <p:cNvPr id="403" name="Google Shape;403;p21"/>
          <p:cNvPicPr preferRelativeResize="0"/>
          <p:nvPr/>
        </p:nvPicPr>
        <p:blipFill rotWithShape="1">
          <a:blip r:embed="rId3">
            <a:alphaModFix/>
          </a:blip>
          <a:srcRect b="0" l="0" r="0" t="0"/>
          <a:stretch/>
        </p:blipFill>
        <p:spPr>
          <a:xfrm>
            <a:off x="1447800" y="3638550"/>
            <a:ext cx="123825" cy="123825"/>
          </a:xfrm>
          <a:prstGeom prst="rect">
            <a:avLst/>
          </a:prstGeom>
          <a:noFill/>
          <a:ln>
            <a:noFill/>
          </a:ln>
        </p:spPr>
      </p:pic>
      <p:pic>
        <p:nvPicPr>
          <p:cNvPr id="404" name="Google Shape;404;p21"/>
          <p:cNvPicPr preferRelativeResize="0"/>
          <p:nvPr/>
        </p:nvPicPr>
        <p:blipFill rotWithShape="1">
          <a:blip r:embed="rId3">
            <a:alphaModFix/>
          </a:blip>
          <a:srcRect b="0" l="0" r="0" t="0"/>
          <a:stretch/>
        </p:blipFill>
        <p:spPr>
          <a:xfrm>
            <a:off x="1571625" y="3638550"/>
            <a:ext cx="123825" cy="123825"/>
          </a:xfrm>
          <a:prstGeom prst="rect">
            <a:avLst/>
          </a:prstGeom>
          <a:noFill/>
          <a:ln>
            <a:noFill/>
          </a:ln>
        </p:spPr>
      </p:pic>
      <p:pic>
        <p:nvPicPr>
          <p:cNvPr id="405" name="Google Shape;405;p21"/>
          <p:cNvPicPr preferRelativeResize="0"/>
          <p:nvPr/>
        </p:nvPicPr>
        <p:blipFill rotWithShape="1">
          <a:blip r:embed="rId4">
            <a:alphaModFix/>
          </a:blip>
          <a:srcRect b="0" l="0" r="0" t="0"/>
          <a:stretch/>
        </p:blipFill>
        <p:spPr>
          <a:xfrm>
            <a:off x="1695450" y="3638550"/>
            <a:ext cx="123825" cy="123825"/>
          </a:xfrm>
          <a:prstGeom prst="rect">
            <a:avLst/>
          </a:prstGeom>
          <a:noFill/>
          <a:ln>
            <a:noFill/>
          </a:ln>
        </p:spPr>
      </p:pic>
      <p:pic>
        <p:nvPicPr>
          <p:cNvPr id="406" name="Google Shape;406;p21"/>
          <p:cNvPicPr preferRelativeResize="0"/>
          <p:nvPr/>
        </p:nvPicPr>
        <p:blipFill rotWithShape="1">
          <a:blip r:embed="rId3">
            <a:alphaModFix/>
          </a:blip>
          <a:srcRect b="0" l="0" r="0" t="0"/>
          <a:stretch/>
        </p:blipFill>
        <p:spPr>
          <a:xfrm>
            <a:off x="1819275" y="3638550"/>
            <a:ext cx="123825" cy="123825"/>
          </a:xfrm>
          <a:prstGeom prst="rect">
            <a:avLst/>
          </a:prstGeom>
          <a:noFill/>
          <a:ln>
            <a:noFill/>
          </a:ln>
        </p:spPr>
      </p:pic>
      <p:pic>
        <p:nvPicPr>
          <p:cNvPr id="407" name="Google Shape;407;p21"/>
          <p:cNvPicPr preferRelativeResize="0"/>
          <p:nvPr/>
        </p:nvPicPr>
        <p:blipFill rotWithShape="1">
          <a:blip r:embed="rId3">
            <a:alphaModFix/>
          </a:blip>
          <a:srcRect b="0" l="0" r="0" t="0"/>
          <a:stretch/>
        </p:blipFill>
        <p:spPr>
          <a:xfrm>
            <a:off x="704850" y="3905250"/>
            <a:ext cx="123825" cy="123825"/>
          </a:xfrm>
          <a:prstGeom prst="rect">
            <a:avLst/>
          </a:prstGeom>
          <a:noFill/>
          <a:ln>
            <a:noFill/>
          </a:ln>
        </p:spPr>
      </p:pic>
      <p:pic>
        <p:nvPicPr>
          <p:cNvPr id="408" name="Google Shape;408;p21"/>
          <p:cNvPicPr preferRelativeResize="0"/>
          <p:nvPr/>
        </p:nvPicPr>
        <p:blipFill rotWithShape="1">
          <a:blip r:embed="rId3">
            <a:alphaModFix/>
          </a:blip>
          <a:srcRect b="0" l="0" r="0" t="0"/>
          <a:stretch/>
        </p:blipFill>
        <p:spPr>
          <a:xfrm>
            <a:off x="828675" y="3905250"/>
            <a:ext cx="123825" cy="123825"/>
          </a:xfrm>
          <a:prstGeom prst="rect">
            <a:avLst/>
          </a:prstGeom>
          <a:noFill/>
          <a:ln>
            <a:noFill/>
          </a:ln>
        </p:spPr>
      </p:pic>
      <p:pic>
        <p:nvPicPr>
          <p:cNvPr id="409" name="Google Shape;409;p21"/>
          <p:cNvPicPr preferRelativeResize="0"/>
          <p:nvPr/>
        </p:nvPicPr>
        <p:blipFill rotWithShape="1">
          <a:blip r:embed="rId3">
            <a:alphaModFix/>
          </a:blip>
          <a:srcRect b="0" l="0" r="0" t="0"/>
          <a:stretch/>
        </p:blipFill>
        <p:spPr>
          <a:xfrm>
            <a:off x="952500" y="3905250"/>
            <a:ext cx="123825" cy="123825"/>
          </a:xfrm>
          <a:prstGeom prst="rect">
            <a:avLst/>
          </a:prstGeom>
          <a:noFill/>
          <a:ln>
            <a:noFill/>
          </a:ln>
        </p:spPr>
      </p:pic>
      <p:pic>
        <p:nvPicPr>
          <p:cNvPr id="410" name="Google Shape;410;p21"/>
          <p:cNvPicPr preferRelativeResize="0"/>
          <p:nvPr/>
        </p:nvPicPr>
        <p:blipFill rotWithShape="1">
          <a:blip r:embed="rId3">
            <a:alphaModFix/>
          </a:blip>
          <a:srcRect b="0" l="0" r="0" t="0"/>
          <a:stretch/>
        </p:blipFill>
        <p:spPr>
          <a:xfrm>
            <a:off x="1076325" y="3905250"/>
            <a:ext cx="123825" cy="123825"/>
          </a:xfrm>
          <a:prstGeom prst="rect">
            <a:avLst/>
          </a:prstGeom>
          <a:noFill/>
          <a:ln>
            <a:noFill/>
          </a:ln>
        </p:spPr>
      </p:pic>
      <p:pic>
        <p:nvPicPr>
          <p:cNvPr id="411" name="Google Shape;411;p21"/>
          <p:cNvPicPr preferRelativeResize="0"/>
          <p:nvPr/>
        </p:nvPicPr>
        <p:blipFill rotWithShape="1">
          <a:blip r:embed="rId3">
            <a:alphaModFix/>
          </a:blip>
          <a:srcRect b="0" l="0" r="0" t="0"/>
          <a:stretch/>
        </p:blipFill>
        <p:spPr>
          <a:xfrm>
            <a:off x="1200150" y="3905250"/>
            <a:ext cx="123825" cy="123825"/>
          </a:xfrm>
          <a:prstGeom prst="rect">
            <a:avLst/>
          </a:prstGeom>
          <a:noFill/>
          <a:ln>
            <a:noFill/>
          </a:ln>
        </p:spPr>
      </p:pic>
      <p:pic>
        <p:nvPicPr>
          <p:cNvPr id="412" name="Google Shape;412;p21"/>
          <p:cNvPicPr preferRelativeResize="0"/>
          <p:nvPr/>
        </p:nvPicPr>
        <p:blipFill rotWithShape="1">
          <a:blip r:embed="rId3">
            <a:alphaModFix/>
          </a:blip>
          <a:srcRect b="0" l="0" r="0" t="0"/>
          <a:stretch/>
        </p:blipFill>
        <p:spPr>
          <a:xfrm>
            <a:off x="1323975" y="3905250"/>
            <a:ext cx="123825" cy="123825"/>
          </a:xfrm>
          <a:prstGeom prst="rect">
            <a:avLst/>
          </a:prstGeom>
          <a:noFill/>
          <a:ln>
            <a:noFill/>
          </a:ln>
        </p:spPr>
      </p:pic>
      <p:pic>
        <p:nvPicPr>
          <p:cNvPr id="413" name="Google Shape;413;p21"/>
          <p:cNvPicPr preferRelativeResize="0"/>
          <p:nvPr/>
        </p:nvPicPr>
        <p:blipFill rotWithShape="1">
          <a:blip r:embed="rId3">
            <a:alphaModFix/>
          </a:blip>
          <a:srcRect b="0" l="0" r="0" t="0"/>
          <a:stretch/>
        </p:blipFill>
        <p:spPr>
          <a:xfrm>
            <a:off x="1447800" y="3905250"/>
            <a:ext cx="123825" cy="123825"/>
          </a:xfrm>
          <a:prstGeom prst="rect">
            <a:avLst/>
          </a:prstGeom>
          <a:noFill/>
          <a:ln>
            <a:noFill/>
          </a:ln>
        </p:spPr>
      </p:pic>
      <p:pic>
        <p:nvPicPr>
          <p:cNvPr id="414" name="Google Shape;414;p21"/>
          <p:cNvPicPr preferRelativeResize="0"/>
          <p:nvPr/>
        </p:nvPicPr>
        <p:blipFill rotWithShape="1">
          <a:blip r:embed="rId3">
            <a:alphaModFix/>
          </a:blip>
          <a:srcRect b="0" l="0" r="0" t="0"/>
          <a:stretch/>
        </p:blipFill>
        <p:spPr>
          <a:xfrm>
            <a:off x="1571625" y="3905250"/>
            <a:ext cx="123825" cy="123825"/>
          </a:xfrm>
          <a:prstGeom prst="rect">
            <a:avLst/>
          </a:prstGeom>
          <a:noFill/>
          <a:ln>
            <a:noFill/>
          </a:ln>
        </p:spPr>
      </p:pic>
      <p:pic>
        <p:nvPicPr>
          <p:cNvPr id="415" name="Google Shape;415;p21"/>
          <p:cNvPicPr preferRelativeResize="0"/>
          <p:nvPr/>
        </p:nvPicPr>
        <p:blipFill rotWithShape="1">
          <a:blip r:embed="rId3">
            <a:alphaModFix/>
          </a:blip>
          <a:srcRect b="0" l="0" r="0" t="0"/>
          <a:stretch/>
        </p:blipFill>
        <p:spPr>
          <a:xfrm>
            <a:off x="1695450" y="3905250"/>
            <a:ext cx="123825" cy="123825"/>
          </a:xfrm>
          <a:prstGeom prst="rect">
            <a:avLst/>
          </a:prstGeom>
          <a:noFill/>
          <a:ln>
            <a:noFill/>
          </a:ln>
        </p:spPr>
      </p:pic>
      <p:pic>
        <p:nvPicPr>
          <p:cNvPr id="416" name="Google Shape;416;p21"/>
          <p:cNvPicPr preferRelativeResize="0"/>
          <p:nvPr/>
        </p:nvPicPr>
        <p:blipFill rotWithShape="1">
          <a:blip r:embed="rId3">
            <a:alphaModFix/>
          </a:blip>
          <a:srcRect b="0" l="0" r="0" t="0"/>
          <a:stretch/>
        </p:blipFill>
        <p:spPr>
          <a:xfrm>
            <a:off x="1819275" y="3905250"/>
            <a:ext cx="123825" cy="123825"/>
          </a:xfrm>
          <a:prstGeom prst="rect">
            <a:avLst/>
          </a:prstGeom>
          <a:noFill/>
          <a:ln>
            <a:noFill/>
          </a:ln>
        </p:spPr>
      </p:pic>
      <p:pic>
        <p:nvPicPr>
          <p:cNvPr id="417" name="Google Shape;417;p21"/>
          <p:cNvPicPr preferRelativeResize="0"/>
          <p:nvPr/>
        </p:nvPicPr>
        <p:blipFill rotWithShape="1">
          <a:blip r:embed="rId3">
            <a:alphaModFix/>
          </a:blip>
          <a:srcRect b="0" l="0" r="0" t="0"/>
          <a:stretch/>
        </p:blipFill>
        <p:spPr>
          <a:xfrm>
            <a:off x="704850" y="4171950"/>
            <a:ext cx="123825" cy="123825"/>
          </a:xfrm>
          <a:prstGeom prst="rect">
            <a:avLst/>
          </a:prstGeom>
          <a:noFill/>
          <a:ln>
            <a:noFill/>
          </a:ln>
        </p:spPr>
      </p:pic>
      <p:pic>
        <p:nvPicPr>
          <p:cNvPr id="418" name="Google Shape;418;p21"/>
          <p:cNvPicPr preferRelativeResize="0"/>
          <p:nvPr/>
        </p:nvPicPr>
        <p:blipFill rotWithShape="1">
          <a:blip r:embed="rId4">
            <a:alphaModFix/>
          </a:blip>
          <a:srcRect b="0" l="0" r="0" t="0"/>
          <a:stretch/>
        </p:blipFill>
        <p:spPr>
          <a:xfrm>
            <a:off x="828675" y="4171950"/>
            <a:ext cx="123825" cy="123825"/>
          </a:xfrm>
          <a:prstGeom prst="rect">
            <a:avLst/>
          </a:prstGeom>
          <a:noFill/>
          <a:ln>
            <a:noFill/>
          </a:ln>
        </p:spPr>
      </p:pic>
      <p:pic>
        <p:nvPicPr>
          <p:cNvPr id="419" name="Google Shape;419;p21"/>
          <p:cNvPicPr preferRelativeResize="0"/>
          <p:nvPr/>
        </p:nvPicPr>
        <p:blipFill rotWithShape="1">
          <a:blip r:embed="rId4">
            <a:alphaModFix/>
          </a:blip>
          <a:srcRect b="0" l="0" r="0" t="0"/>
          <a:stretch/>
        </p:blipFill>
        <p:spPr>
          <a:xfrm>
            <a:off x="952500" y="4171950"/>
            <a:ext cx="123825" cy="123825"/>
          </a:xfrm>
          <a:prstGeom prst="rect">
            <a:avLst/>
          </a:prstGeom>
          <a:noFill/>
          <a:ln>
            <a:noFill/>
          </a:ln>
        </p:spPr>
      </p:pic>
      <p:pic>
        <p:nvPicPr>
          <p:cNvPr id="420" name="Google Shape;420;p21"/>
          <p:cNvPicPr preferRelativeResize="0"/>
          <p:nvPr/>
        </p:nvPicPr>
        <p:blipFill rotWithShape="1">
          <a:blip r:embed="rId4">
            <a:alphaModFix/>
          </a:blip>
          <a:srcRect b="0" l="0" r="0" t="0"/>
          <a:stretch/>
        </p:blipFill>
        <p:spPr>
          <a:xfrm>
            <a:off x="1076325" y="4171950"/>
            <a:ext cx="123825" cy="123825"/>
          </a:xfrm>
          <a:prstGeom prst="rect">
            <a:avLst/>
          </a:prstGeom>
          <a:noFill/>
          <a:ln>
            <a:noFill/>
          </a:ln>
        </p:spPr>
      </p:pic>
      <p:pic>
        <p:nvPicPr>
          <p:cNvPr id="421" name="Google Shape;421;p21"/>
          <p:cNvPicPr preferRelativeResize="0"/>
          <p:nvPr/>
        </p:nvPicPr>
        <p:blipFill rotWithShape="1">
          <a:blip r:embed="rId4">
            <a:alphaModFix/>
          </a:blip>
          <a:srcRect b="0" l="0" r="0" t="0"/>
          <a:stretch/>
        </p:blipFill>
        <p:spPr>
          <a:xfrm>
            <a:off x="1200150" y="4171950"/>
            <a:ext cx="123825" cy="123825"/>
          </a:xfrm>
          <a:prstGeom prst="rect">
            <a:avLst/>
          </a:prstGeom>
          <a:noFill/>
          <a:ln>
            <a:noFill/>
          </a:ln>
        </p:spPr>
      </p:pic>
      <p:pic>
        <p:nvPicPr>
          <p:cNvPr id="422" name="Google Shape;422;p21"/>
          <p:cNvPicPr preferRelativeResize="0"/>
          <p:nvPr/>
        </p:nvPicPr>
        <p:blipFill rotWithShape="1">
          <a:blip r:embed="rId4">
            <a:alphaModFix/>
          </a:blip>
          <a:srcRect b="0" l="0" r="0" t="0"/>
          <a:stretch/>
        </p:blipFill>
        <p:spPr>
          <a:xfrm>
            <a:off x="1323975" y="4171950"/>
            <a:ext cx="123825" cy="123825"/>
          </a:xfrm>
          <a:prstGeom prst="rect">
            <a:avLst/>
          </a:prstGeom>
          <a:noFill/>
          <a:ln>
            <a:noFill/>
          </a:ln>
        </p:spPr>
      </p:pic>
      <p:pic>
        <p:nvPicPr>
          <p:cNvPr id="423" name="Google Shape;423;p21"/>
          <p:cNvPicPr preferRelativeResize="0"/>
          <p:nvPr/>
        </p:nvPicPr>
        <p:blipFill rotWithShape="1">
          <a:blip r:embed="rId4">
            <a:alphaModFix/>
          </a:blip>
          <a:srcRect b="0" l="0" r="0" t="0"/>
          <a:stretch/>
        </p:blipFill>
        <p:spPr>
          <a:xfrm>
            <a:off x="1447800" y="4171950"/>
            <a:ext cx="123825" cy="123825"/>
          </a:xfrm>
          <a:prstGeom prst="rect">
            <a:avLst/>
          </a:prstGeom>
          <a:noFill/>
          <a:ln>
            <a:noFill/>
          </a:ln>
        </p:spPr>
      </p:pic>
      <p:pic>
        <p:nvPicPr>
          <p:cNvPr id="424" name="Google Shape;424;p21"/>
          <p:cNvPicPr preferRelativeResize="0"/>
          <p:nvPr/>
        </p:nvPicPr>
        <p:blipFill rotWithShape="1">
          <a:blip r:embed="rId4">
            <a:alphaModFix/>
          </a:blip>
          <a:srcRect b="0" l="0" r="0" t="0"/>
          <a:stretch/>
        </p:blipFill>
        <p:spPr>
          <a:xfrm>
            <a:off x="1571625" y="4171950"/>
            <a:ext cx="123825" cy="123825"/>
          </a:xfrm>
          <a:prstGeom prst="rect">
            <a:avLst/>
          </a:prstGeom>
          <a:noFill/>
          <a:ln>
            <a:noFill/>
          </a:ln>
        </p:spPr>
      </p:pic>
      <p:pic>
        <p:nvPicPr>
          <p:cNvPr id="425" name="Google Shape;425;p21"/>
          <p:cNvPicPr preferRelativeResize="0"/>
          <p:nvPr/>
        </p:nvPicPr>
        <p:blipFill rotWithShape="1">
          <a:blip r:embed="rId4">
            <a:alphaModFix/>
          </a:blip>
          <a:srcRect b="0" l="0" r="0" t="0"/>
          <a:stretch/>
        </p:blipFill>
        <p:spPr>
          <a:xfrm>
            <a:off x="1695450" y="4171950"/>
            <a:ext cx="123825" cy="123825"/>
          </a:xfrm>
          <a:prstGeom prst="rect">
            <a:avLst/>
          </a:prstGeom>
          <a:noFill/>
          <a:ln>
            <a:noFill/>
          </a:ln>
        </p:spPr>
      </p:pic>
      <p:pic>
        <p:nvPicPr>
          <p:cNvPr id="426" name="Google Shape;426;p21"/>
          <p:cNvPicPr preferRelativeResize="0"/>
          <p:nvPr/>
        </p:nvPicPr>
        <p:blipFill rotWithShape="1">
          <a:blip r:embed="rId3">
            <a:alphaModFix/>
          </a:blip>
          <a:srcRect b="0" l="0" r="0" t="0"/>
          <a:stretch/>
        </p:blipFill>
        <p:spPr>
          <a:xfrm>
            <a:off x="1819275" y="4171950"/>
            <a:ext cx="123825" cy="123825"/>
          </a:xfrm>
          <a:prstGeom prst="rect">
            <a:avLst/>
          </a:prstGeom>
          <a:noFill/>
          <a:ln>
            <a:noFill/>
          </a:ln>
        </p:spPr>
      </p:pic>
      <p:sp>
        <p:nvSpPr>
          <p:cNvPr id="427" name="Google Shape;427;p21"/>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Ik voel me veilig in mijn straat</a:t>
            </a:r>
            <a:endParaRPr b="0" i="0" sz="1600" u="none" cap="none" strike="noStrike">
              <a:solidFill>
                <a:srgbClr val="000000"/>
              </a:solidFill>
              <a:latin typeface="Arial"/>
              <a:ea typeface="Arial"/>
              <a:cs typeface="Arial"/>
              <a:sym typeface="Arial"/>
            </a:endParaRPr>
          </a:p>
        </p:txBody>
      </p:sp>
      <p:pic>
        <p:nvPicPr>
          <p:cNvPr descr="Afbeelding met tekst, schermopname, Lettertype, diagram&#10;&#10;Automatisch gegenereerde beschrijving" id="428" name="Google Shape;428;p21"/>
          <p:cNvPicPr preferRelativeResize="0"/>
          <p:nvPr/>
        </p:nvPicPr>
        <p:blipFill rotWithShape="1">
          <a:blip r:embed="rId5">
            <a:alphaModFix/>
          </a:blip>
          <a:srcRect b="0" l="0" r="0" t="0"/>
          <a:stretch/>
        </p:blipFill>
        <p:spPr>
          <a:xfrm>
            <a:off x="18360" y="1212178"/>
            <a:ext cx="6797675" cy="3931322"/>
          </a:xfrm>
          <a:prstGeom prst="rect">
            <a:avLst/>
          </a:prstGeom>
          <a:noFill/>
          <a:ln>
            <a:noFill/>
          </a:ln>
        </p:spPr>
      </p:pic>
      <p:sp>
        <p:nvSpPr>
          <p:cNvPr id="429" name="Google Shape;429;p21"/>
          <p:cNvSpPr txBox="1"/>
          <p:nvPr/>
        </p:nvSpPr>
        <p:spPr>
          <a:xfrm>
            <a:off x="4704950" y="1607250"/>
            <a:ext cx="36678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Gemiddelde = 7,14 op 10</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het veiligheidsgevoel aanzienlijk verhogen </a:t>
            </a:r>
            <a:endParaRPr b="1" i="0" sz="1600" u="none" cap="none" strike="noStrike">
              <a:solidFill>
                <a:srgbClr val="000000"/>
              </a:solidFill>
              <a:latin typeface="Calibri"/>
              <a:ea typeface="Calibri"/>
              <a:cs typeface="Calibri"/>
              <a:sym typeface="Calibri"/>
            </a:endParaRPr>
          </a:p>
        </p:txBody>
      </p:sp>
      <p:pic>
        <p:nvPicPr>
          <p:cNvPr id="430" name="Google Shape;430;p21"/>
          <p:cNvPicPr preferRelativeResize="0"/>
          <p:nvPr/>
        </p:nvPicPr>
        <p:blipFill rotWithShape="1">
          <a:blip r:embed="rId6">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graphicFrame>
        <p:nvGraphicFramePr>
          <p:cNvPr id="435" name="Google Shape;435;p22"/>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4077775"/>
                <a:gridCol w="2345775"/>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Sportclub</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25.38%</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Cultuurvereniging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14.31%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Politieke partij</a:t>
                      </a:r>
                      <a:endParaRPr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10.69%</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Seniorenorganisatie</a:t>
                      </a:r>
                      <a:endParaRPr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5.15%</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Jeugdorganisatie</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4.96%</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Anders (</a:t>
                      </a:r>
                      <a:r>
                        <a:rPr b="1" lang="en-US" sz="1400" u="none" cap="none" strike="noStrike">
                          <a:latin typeface="Calibri"/>
                          <a:ea typeface="Calibri"/>
                          <a:cs typeface="Calibri"/>
                          <a:sym typeface="Calibri"/>
                        </a:rPr>
                        <a:t>*)</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52.86%</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sp>
        <p:nvSpPr>
          <p:cNvPr id="436" name="Google Shape;436;p22"/>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VRIJE TIJD</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Ben jij lid van een Eeklose vereniging?</a:t>
            </a:r>
            <a:endParaRPr b="0" i="0" sz="1600" u="none" cap="none" strike="noStrike">
              <a:solidFill>
                <a:srgbClr val="000000"/>
              </a:solidFill>
              <a:latin typeface="Arial"/>
              <a:ea typeface="Arial"/>
              <a:cs typeface="Arial"/>
              <a:sym typeface="Arial"/>
            </a:endParaRPr>
          </a:p>
        </p:txBody>
      </p:sp>
      <p:sp>
        <p:nvSpPr>
          <p:cNvPr id="437" name="Google Shape;437;p22"/>
          <p:cNvSpPr txBox="1"/>
          <p:nvPr/>
        </p:nvSpPr>
        <p:spPr>
          <a:xfrm>
            <a:off x="285750" y="4653650"/>
            <a:ext cx="4694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 overgrote meerderheid bij ‘anders’ is GEEN lid van een vereniging</a:t>
            </a:r>
            <a:endParaRPr b="0" i="0" sz="1200" u="none" cap="none" strike="noStrike">
              <a:solidFill>
                <a:srgbClr val="000000"/>
              </a:solidFill>
              <a:latin typeface="Calibri"/>
              <a:ea typeface="Calibri"/>
              <a:cs typeface="Calibri"/>
              <a:sym typeface="Calibri"/>
            </a:endParaRPr>
          </a:p>
        </p:txBody>
      </p:sp>
      <p:pic>
        <p:nvPicPr>
          <p:cNvPr id="438" name="Google Shape;438;p22"/>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
        <p:nvSpPr>
          <p:cNvPr id="439" name="Google Shape;439;p22"/>
          <p:cNvSpPr txBox="1"/>
          <p:nvPr/>
        </p:nvSpPr>
        <p:spPr>
          <a:xfrm>
            <a:off x="285750" y="3638050"/>
            <a:ext cx="6240900" cy="67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blijven inzetten op maximale ondersteuning van Eeklose verenigingen, zij zorgen voor een grote sociale samenhang in onze stad.</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graphicFrame>
        <p:nvGraphicFramePr>
          <p:cNvPr id="444" name="Google Shape;444;p23"/>
          <p:cNvGraphicFramePr/>
          <p:nvPr/>
        </p:nvGraphicFramePr>
        <p:xfrm>
          <a:off x="285750" y="1446900"/>
          <a:ext cx="3000000" cy="3000000"/>
        </p:xfrm>
        <a:graphic>
          <a:graphicData uri="http://schemas.openxmlformats.org/drawingml/2006/table">
            <a:tbl>
              <a:tblPr>
                <a:noFill/>
                <a:tableStyleId>{6455E734-84E8-47C5-856F-843237004DEB}</a:tableStyleId>
              </a:tblPr>
              <a:tblGrid>
                <a:gridCol w="2857500"/>
                <a:gridCol w="2857500"/>
              </a:tblGrid>
              <a:tr h="24855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 </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73.85%</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19.27%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6.87%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45" name="Google Shape;445;p23"/>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Elk kind heeft het recht om te leren ZWEMMEN. Eeklose kinderen tot 12 jaar krijgen gratis toegang tot het Eeklose zwembad.</a:t>
            </a:r>
            <a:endParaRPr b="0" i="0" sz="1500" u="none" cap="none" strike="noStrike">
              <a:solidFill>
                <a:srgbClr val="000000"/>
              </a:solidFill>
              <a:latin typeface="Arial"/>
              <a:ea typeface="Arial"/>
              <a:cs typeface="Arial"/>
              <a:sym typeface="Arial"/>
            </a:endParaRPr>
          </a:p>
        </p:txBody>
      </p:sp>
      <p:pic>
        <p:nvPicPr>
          <p:cNvPr id="446" name="Google Shape;446;p23"/>
          <p:cNvPicPr preferRelativeResize="0"/>
          <p:nvPr/>
        </p:nvPicPr>
        <p:blipFill rotWithShape="1">
          <a:blip r:embed="rId3">
            <a:alphaModFix/>
          </a:blip>
          <a:srcRect b="0" l="0" r="0" t="0"/>
          <a:stretch/>
        </p:blipFill>
        <p:spPr>
          <a:xfrm>
            <a:off x="285750" y="2733500"/>
            <a:ext cx="3243451" cy="2162301"/>
          </a:xfrm>
          <a:prstGeom prst="rect">
            <a:avLst/>
          </a:prstGeom>
          <a:noFill/>
          <a:ln>
            <a:noFill/>
          </a:ln>
        </p:spPr>
      </p:pic>
      <p:pic>
        <p:nvPicPr>
          <p:cNvPr id="447" name="Google Shape;447;p23"/>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448" name="Google Shape;448;p23"/>
          <p:cNvSpPr txBox="1"/>
          <p:nvPr/>
        </p:nvSpPr>
        <p:spPr>
          <a:xfrm>
            <a:off x="3780125" y="3185400"/>
            <a:ext cx="4666800" cy="138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het sporten in het algemeen promoten. ‘Elke Eeklonaar sport’ moet een begrip worden in Eeklo. Zowel voor de gezondheid als voor sociale vaardigheden en tijdverdrijf is recreatief en competitief sporten de beste uitlaatklep.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aphicFrame>
        <p:nvGraphicFramePr>
          <p:cNvPr id="453" name="Google Shape;453;p24"/>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67.94%</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7.82%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geen mening</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24.24%</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54" name="Google Shape;454;p24"/>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Vind jij dat het VOETBAL op de Zandvleuge moet blijven en deze locatie mag uitgebreid worden met andere sporten.</a:t>
            </a:r>
            <a:endParaRPr b="0" i="0" sz="1600" u="none" cap="none" strike="noStrike">
              <a:solidFill>
                <a:srgbClr val="000000"/>
              </a:solidFill>
              <a:latin typeface="Arial"/>
              <a:ea typeface="Arial"/>
              <a:cs typeface="Arial"/>
              <a:sym typeface="Arial"/>
            </a:endParaRPr>
          </a:p>
        </p:txBody>
      </p:sp>
      <p:pic>
        <p:nvPicPr>
          <p:cNvPr id="455" name="Google Shape;455;p24"/>
          <p:cNvPicPr preferRelativeResize="0"/>
          <p:nvPr/>
        </p:nvPicPr>
        <p:blipFill rotWithShape="1">
          <a:blip r:embed="rId3">
            <a:alphaModFix/>
          </a:blip>
          <a:srcRect b="0" l="0" r="0" t="0"/>
          <a:stretch/>
        </p:blipFill>
        <p:spPr>
          <a:xfrm>
            <a:off x="285750" y="2624925"/>
            <a:ext cx="3514726" cy="2343150"/>
          </a:xfrm>
          <a:prstGeom prst="rect">
            <a:avLst/>
          </a:prstGeom>
          <a:noFill/>
          <a:ln>
            <a:noFill/>
          </a:ln>
        </p:spPr>
      </p:pic>
      <p:pic>
        <p:nvPicPr>
          <p:cNvPr id="456" name="Google Shape;456;p24"/>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457" name="Google Shape;457;p24"/>
          <p:cNvSpPr txBox="1"/>
          <p:nvPr/>
        </p:nvSpPr>
        <p:spPr>
          <a:xfrm>
            <a:off x="4054575" y="3339900"/>
            <a:ext cx="4574700" cy="91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De cijfers spreken voor zich, een grote meerderheid deelt het idee van #TEAM9900 dat voetballen thuishoort aan de Zandvleuge.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graphicFrame>
        <p:nvGraphicFramePr>
          <p:cNvPr id="462" name="Google Shape;462;p25"/>
          <p:cNvGraphicFramePr/>
          <p:nvPr/>
        </p:nvGraphicFramePr>
        <p:xfrm>
          <a:off x="285750" y="153750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72.14%</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8.59%</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19.27%</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63" name="Google Shape;463;p25"/>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De VERENIGINGEN zijn de ambassadeurs van de stad ,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ze moeten beter financieel en logistiek ondersteund worden.</a:t>
            </a:r>
            <a:endParaRPr b="0" i="0" sz="1600" u="none" cap="none" strike="noStrike">
              <a:solidFill>
                <a:srgbClr val="000000"/>
              </a:solidFill>
              <a:latin typeface="Arial"/>
              <a:ea typeface="Arial"/>
              <a:cs typeface="Arial"/>
              <a:sym typeface="Arial"/>
            </a:endParaRPr>
          </a:p>
        </p:txBody>
      </p:sp>
      <p:pic>
        <p:nvPicPr>
          <p:cNvPr id="464" name="Google Shape;464;p25"/>
          <p:cNvPicPr preferRelativeResize="0"/>
          <p:nvPr/>
        </p:nvPicPr>
        <p:blipFill rotWithShape="1">
          <a:blip r:embed="rId3">
            <a:alphaModFix/>
          </a:blip>
          <a:srcRect b="0" l="0" r="0" t="0"/>
          <a:stretch/>
        </p:blipFill>
        <p:spPr>
          <a:xfrm>
            <a:off x="285750" y="2747625"/>
            <a:ext cx="1864223" cy="2234400"/>
          </a:xfrm>
          <a:prstGeom prst="rect">
            <a:avLst/>
          </a:prstGeom>
          <a:noFill/>
          <a:ln>
            <a:noFill/>
          </a:ln>
        </p:spPr>
      </p:pic>
      <p:pic>
        <p:nvPicPr>
          <p:cNvPr id="465" name="Google Shape;465;p25"/>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466" name="Google Shape;466;p25"/>
          <p:cNvSpPr txBox="1"/>
          <p:nvPr/>
        </p:nvSpPr>
        <p:spPr>
          <a:xfrm>
            <a:off x="2455925" y="3386325"/>
            <a:ext cx="6263400" cy="95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chemeClr val="dk1"/>
                </a:solidFill>
                <a:latin typeface="Calibri"/>
                <a:ea typeface="Calibri"/>
                <a:cs typeface="Calibri"/>
                <a:sym typeface="Calibri"/>
              </a:rPr>
              <a:t>#TEAM9900 wil dat de Eeklose verenigingen als belangrijke partners voldoende logistieke en financiële ondersteuning krijgen op basis van een gelijke beoordeling en hun uitstraling.</a:t>
            </a: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graphicFrame>
        <p:nvGraphicFramePr>
          <p:cNvPr id="471" name="Google Shape;471;p26"/>
          <p:cNvGraphicFramePr/>
          <p:nvPr/>
        </p:nvGraphicFramePr>
        <p:xfrm>
          <a:off x="285750" y="133980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67.18%</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15.65%</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17.18%</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72" name="Google Shape;472;p26"/>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Eeklonaars krijgen voorrang bij het inschrijven op de programmatie van ons Cultuurhuis Herbakker</a:t>
            </a:r>
            <a:endParaRPr b="0" i="0" sz="1600" u="none" cap="none" strike="noStrike">
              <a:solidFill>
                <a:srgbClr val="000000"/>
              </a:solidFill>
              <a:latin typeface="Arial"/>
              <a:ea typeface="Arial"/>
              <a:cs typeface="Arial"/>
              <a:sym typeface="Arial"/>
            </a:endParaRPr>
          </a:p>
        </p:txBody>
      </p:sp>
      <p:pic>
        <p:nvPicPr>
          <p:cNvPr id="473" name="Google Shape;473;p26"/>
          <p:cNvPicPr preferRelativeResize="0"/>
          <p:nvPr/>
        </p:nvPicPr>
        <p:blipFill rotWithShape="1">
          <a:blip r:embed="rId3">
            <a:alphaModFix/>
          </a:blip>
          <a:srcRect b="0" l="0" r="0" t="0"/>
          <a:stretch/>
        </p:blipFill>
        <p:spPr>
          <a:xfrm>
            <a:off x="285750" y="2693325"/>
            <a:ext cx="3249375" cy="2162300"/>
          </a:xfrm>
          <a:prstGeom prst="rect">
            <a:avLst/>
          </a:prstGeom>
          <a:noFill/>
          <a:ln>
            <a:noFill/>
          </a:ln>
        </p:spPr>
      </p:pic>
      <p:pic>
        <p:nvPicPr>
          <p:cNvPr id="474" name="Google Shape;474;p26"/>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475" name="Google Shape;475;p26"/>
          <p:cNvSpPr txBox="1"/>
          <p:nvPr/>
        </p:nvSpPr>
        <p:spPr>
          <a:xfrm>
            <a:off x="3707025" y="3214075"/>
            <a:ext cx="4852800" cy="112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#TEAM9900 stelt de Eeklonaar centraal en waardeert hun deelname en aanwezigheid met een extra korting.</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chemeClr val="dk1"/>
                </a:solidFill>
                <a:latin typeface="Calibri"/>
                <a:ea typeface="Calibri"/>
                <a:cs typeface="Calibri"/>
                <a:sym typeface="Calibri"/>
              </a:rPr>
              <a:t>We gaan deze lijn doortrekken naar alle diensten en activiteiten.</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aphicFrame>
        <p:nvGraphicFramePr>
          <p:cNvPr id="480" name="Google Shape;480;p27"/>
          <p:cNvGraphicFramePr/>
          <p:nvPr/>
        </p:nvGraphicFramePr>
        <p:xfrm>
          <a:off x="294450" y="1567713"/>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45.23%</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Neen</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37.</a:t>
                      </a:r>
                      <a:r>
                        <a:rPr b="1" lang="en-US" sz="1400" u="none" cap="none" strike="noStrike">
                          <a:latin typeface="Calibri"/>
                          <a:ea typeface="Calibri"/>
                          <a:cs typeface="Calibri"/>
                          <a:sym typeface="Calibri"/>
                        </a:rPr>
                        <a:t>59</a:t>
                      </a:r>
                      <a:r>
                        <a:rPr b="1" lang="en-US" sz="1400" u="none" cap="none" strike="noStrike">
                          <a:solidFill>
                            <a:srgbClr val="000000"/>
                          </a:solidFill>
                          <a:latin typeface="Calibri"/>
                          <a:ea typeface="Calibri"/>
                          <a:cs typeface="Calibri"/>
                          <a:sym typeface="Calibri"/>
                        </a:rPr>
                        <a:t>%</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17.18%</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81" name="Google Shape;481;p27"/>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JEUGD/ONDERWIJS</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Zijn er voldoende speel- en chillplekken voor kinderen en jongeren in jouw buurt?</a:t>
            </a:r>
            <a:endParaRPr b="0" i="0" sz="1500" u="none" cap="none" strike="noStrike">
              <a:solidFill>
                <a:srgbClr val="000000"/>
              </a:solidFill>
              <a:latin typeface="Arial"/>
              <a:ea typeface="Arial"/>
              <a:cs typeface="Arial"/>
              <a:sym typeface="Arial"/>
            </a:endParaRPr>
          </a:p>
        </p:txBody>
      </p:sp>
      <p:pic>
        <p:nvPicPr>
          <p:cNvPr descr="Afbeelding met tekst, Rechthoek, lijn, ontwerp&#10;&#10;Automatisch gegenereerde beschrijving" id="482" name="Google Shape;482;p27"/>
          <p:cNvPicPr preferRelativeResize="0"/>
          <p:nvPr/>
        </p:nvPicPr>
        <p:blipFill rotWithShape="1">
          <a:blip r:embed="rId3">
            <a:alphaModFix/>
          </a:blip>
          <a:srcRect b="4521" l="0" r="0" t="5404"/>
          <a:stretch/>
        </p:blipFill>
        <p:spPr>
          <a:xfrm>
            <a:off x="106325" y="2902875"/>
            <a:ext cx="4174226" cy="2131800"/>
          </a:xfrm>
          <a:prstGeom prst="rect">
            <a:avLst/>
          </a:prstGeom>
          <a:noFill/>
          <a:ln>
            <a:noFill/>
          </a:ln>
        </p:spPr>
      </p:pic>
      <p:pic>
        <p:nvPicPr>
          <p:cNvPr id="483" name="Google Shape;483;p27"/>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484" name="Google Shape;484;p27"/>
          <p:cNvSpPr txBox="1"/>
          <p:nvPr/>
        </p:nvSpPr>
        <p:spPr>
          <a:xfrm>
            <a:off x="4720150" y="3304200"/>
            <a:ext cx="4174200" cy="93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blijven inzetten op de creatie van bijkomende speel- en chillplekken voor kinderen en jongeren.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graphicFrame>
        <p:nvGraphicFramePr>
          <p:cNvPr id="489" name="Google Shape;489;p28"/>
          <p:cNvGraphicFramePr/>
          <p:nvPr/>
        </p:nvGraphicFramePr>
        <p:xfrm>
          <a:off x="285750" y="163740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Antwoord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Ratio</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Ja</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52.29%</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32.63%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15.08%</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90" name="Google Shape;490;p28"/>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Moet er terug hoger onderwijs georganiseerd worden in onze stad zodat onze jongeren ook dichtbij huis kunnen verder studeren?</a:t>
            </a:r>
            <a:endParaRPr b="0" i="0" sz="1500" u="none" cap="none" strike="noStrike">
              <a:solidFill>
                <a:srgbClr val="000000"/>
              </a:solidFill>
              <a:latin typeface="Arial"/>
              <a:ea typeface="Arial"/>
              <a:cs typeface="Arial"/>
              <a:sym typeface="Arial"/>
            </a:endParaRPr>
          </a:p>
        </p:txBody>
      </p:sp>
      <p:pic>
        <p:nvPicPr>
          <p:cNvPr descr="Afbeelding met tekst, schermopname, nummer, Perceel&#10;&#10;Automatisch gegenereerde beschrijving" id="491" name="Google Shape;491;p28"/>
          <p:cNvPicPr preferRelativeResize="0"/>
          <p:nvPr/>
        </p:nvPicPr>
        <p:blipFill rotWithShape="1">
          <a:blip r:embed="rId3">
            <a:alphaModFix/>
          </a:blip>
          <a:srcRect b="0" l="0" r="0" t="0"/>
          <a:stretch/>
        </p:blipFill>
        <p:spPr>
          <a:xfrm>
            <a:off x="285750" y="2911925"/>
            <a:ext cx="2910675" cy="2155375"/>
          </a:xfrm>
          <a:prstGeom prst="rect">
            <a:avLst/>
          </a:prstGeom>
          <a:noFill/>
          <a:ln>
            <a:noFill/>
          </a:ln>
        </p:spPr>
      </p:pic>
      <p:pic>
        <p:nvPicPr>
          <p:cNvPr id="492" name="Google Shape;492;p28"/>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493" name="Google Shape;493;p28"/>
          <p:cNvSpPr txBox="1"/>
          <p:nvPr/>
        </p:nvSpPr>
        <p:spPr>
          <a:xfrm>
            <a:off x="3483800" y="3294363"/>
            <a:ext cx="5049900" cy="13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samen met de diverse partners kijken of het mogelijk is om terug hoger onderwijs naar Eeklo te brengen. Het is belangrijk dat onze regionale talenten zich hier niet alleen ten volle kunnen ontplooien maar later ook in onze regio aan het werk kunnen.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graphicFrame>
        <p:nvGraphicFramePr>
          <p:cNvPr id="498" name="Google Shape;498;p29"/>
          <p:cNvGraphicFramePr/>
          <p:nvPr/>
        </p:nvGraphicFramePr>
        <p:xfrm>
          <a:off x="290513" y="1245500"/>
          <a:ext cx="3000000" cy="3000000"/>
        </p:xfrm>
        <a:graphic>
          <a:graphicData uri="http://schemas.openxmlformats.org/drawingml/2006/table">
            <a:tbl>
              <a:tblPr>
                <a:noFill/>
                <a:tableStyleId>{6455E734-84E8-47C5-856F-843237004DEB}</a:tableStyleId>
              </a:tblPr>
              <a:tblGrid>
                <a:gridCol w="3714750"/>
                <a:gridCol w="1643275"/>
                <a:gridCol w="1656900"/>
                <a:gridCol w="1548050"/>
              </a:tblGrid>
              <a:tr h="2667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Antwoord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JA</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Zou je graag levenslang in je eigen woning wonen?</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78,44%</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9,73%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11,83%</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Is je woning daarvoor geschikt?</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57,45%</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30,15%</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12,40%</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Of kies je liever voor een andere woonplek op maat?</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22,14%</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50,38%</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27,48%</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499" name="Google Shape;499;p29"/>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SENIOREN in Eeklo</a:t>
            </a:r>
            <a:endParaRPr b="0" i="0" sz="1600" u="none" cap="none" strike="noStrike">
              <a:solidFill>
                <a:srgbClr val="000000"/>
              </a:solidFill>
              <a:latin typeface="Arial"/>
              <a:ea typeface="Arial"/>
              <a:cs typeface="Arial"/>
              <a:sym typeface="Arial"/>
            </a:endParaRPr>
          </a:p>
        </p:txBody>
      </p:sp>
      <p:pic>
        <p:nvPicPr>
          <p:cNvPr id="500" name="Google Shape;500;p29"/>
          <p:cNvPicPr preferRelativeResize="0"/>
          <p:nvPr/>
        </p:nvPicPr>
        <p:blipFill rotWithShape="1">
          <a:blip r:embed="rId3">
            <a:alphaModFix/>
          </a:blip>
          <a:srcRect b="0" l="0" r="0" t="0"/>
          <a:stretch/>
        </p:blipFill>
        <p:spPr>
          <a:xfrm>
            <a:off x="290525" y="2880948"/>
            <a:ext cx="3500499" cy="1967602"/>
          </a:xfrm>
          <a:prstGeom prst="rect">
            <a:avLst/>
          </a:prstGeom>
          <a:noFill/>
          <a:ln>
            <a:noFill/>
          </a:ln>
        </p:spPr>
      </p:pic>
      <p:pic>
        <p:nvPicPr>
          <p:cNvPr id="501" name="Google Shape;501;p29"/>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02" name="Google Shape;502;p29"/>
          <p:cNvSpPr txBox="1"/>
          <p:nvPr/>
        </p:nvSpPr>
        <p:spPr>
          <a:xfrm>
            <a:off x="4000500" y="3148450"/>
            <a:ext cx="4237800" cy="13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600" u="none" cap="none" strike="noStrike">
                <a:solidFill>
                  <a:schemeClr val="dk1"/>
                </a:solidFill>
                <a:latin typeface="Calibri"/>
                <a:ea typeface="Calibri"/>
                <a:cs typeface="Calibri"/>
                <a:sym typeface="Calibri"/>
              </a:rPr>
              <a:t>#TEAM9900 zal inzetten op een ouderenbeleid dat voldoende informeert en begeleidt in het levenslang kwalitatief wonen. Samen met alle partners ontwikkelen we daarvoor een communicatie- en ondersteuningsplatform.</a:t>
            </a:r>
            <a:endParaRPr b="1" i="0" sz="16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g2f076e35437_3_3"/>
          <p:cNvPicPr preferRelativeResize="0"/>
          <p:nvPr/>
        </p:nvPicPr>
        <p:blipFill rotWithShape="1">
          <a:blip r:embed="rId3">
            <a:alphaModFix/>
          </a:blip>
          <a:srcRect b="0" l="0" r="0" t="0"/>
          <a:stretch/>
        </p:blipFill>
        <p:spPr>
          <a:xfrm>
            <a:off x="762000" y="1524000"/>
            <a:ext cx="2143125" cy="2143125"/>
          </a:xfrm>
          <a:prstGeom prst="rect">
            <a:avLst/>
          </a:prstGeom>
          <a:noFill/>
          <a:ln>
            <a:noFill/>
          </a:ln>
        </p:spPr>
      </p:pic>
      <p:sp>
        <p:nvSpPr>
          <p:cNvPr id="49" name="Google Shape;49;g2f076e35437_3_3"/>
          <p:cNvSpPr txBox="1"/>
          <p:nvPr/>
        </p:nvSpPr>
        <p:spPr>
          <a:xfrm>
            <a:off x="716650" y="1045800"/>
            <a:ext cx="2143200" cy="384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Calibri"/>
                <a:ea typeface="Calibri"/>
                <a:cs typeface="Calibri"/>
                <a:sym typeface="Calibri"/>
              </a:rPr>
              <a:t>Totaal Bezoeken</a:t>
            </a:r>
            <a:endParaRPr b="1" i="0" sz="1700" u="none" cap="none" strike="noStrike">
              <a:solidFill>
                <a:srgbClr val="000000"/>
              </a:solidFill>
              <a:latin typeface="Arial"/>
              <a:ea typeface="Arial"/>
              <a:cs typeface="Arial"/>
              <a:sym typeface="Arial"/>
            </a:endParaRPr>
          </a:p>
        </p:txBody>
      </p:sp>
      <p:sp>
        <p:nvSpPr>
          <p:cNvPr id="50" name="Google Shape;50;g2f076e35437_3_3"/>
          <p:cNvSpPr txBox="1"/>
          <p:nvPr/>
        </p:nvSpPr>
        <p:spPr>
          <a:xfrm>
            <a:off x="832300" y="3816488"/>
            <a:ext cx="2143200" cy="81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Deelgenomen (61.2 %)</a:t>
            </a:r>
            <a:br>
              <a:rPr b="0" i="0" lang="en-US" sz="2100" u="none" cap="none" strike="noStrike">
                <a:solidFill>
                  <a:schemeClr val="dk1"/>
                </a:solidFill>
                <a:latin typeface="Calibri"/>
                <a:ea typeface="Calibri"/>
                <a:cs typeface="Calibri"/>
                <a:sym typeface="Calibri"/>
              </a:rPr>
            </a:br>
            <a:r>
              <a:rPr b="0" i="0" lang="en-US" sz="1300" u="none" cap="none" strike="noStrike">
                <a:solidFill>
                  <a:srgbClr val="000000"/>
                </a:solidFill>
                <a:latin typeface="Calibri"/>
                <a:ea typeface="Calibri"/>
                <a:cs typeface="Calibri"/>
                <a:sym typeface="Calibri"/>
              </a:rPr>
              <a:t>Alle vragen voltooid (38.8 %)</a:t>
            </a:r>
            <a:br>
              <a:rPr b="0" i="0" lang="en-US" sz="2100" u="none" cap="none" strike="noStrike">
                <a:solidFill>
                  <a:schemeClr val="dk1"/>
                </a:solidFill>
                <a:latin typeface="Calibri"/>
                <a:ea typeface="Calibri"/>
                <a:cs typeface="Calibri"/>
                <a:sym typeface="Calibri"/>
              </a:rPr>
            </a:br>
            <a:endParaRPr b="0" i="0" sz="2100" u="none" cap="none" strike="noStrike">
              <a:solidFill>
                <a:schemeClr val="dk1"/>
              </a:solidFill>
              <a:latin typeface="Calibri"/>
              <a:ea typeface="Calibri"/>
              <a:cs typeface="Calibri"/>
              <a:sym typeface="Calibri"/>
            </a:endParaRPr>
          </a:p>
        </p:txBody>
      </p:sp>
      <p:pic>
        <p:nvPicPr>
          <p:cNvPr id="51" name="Google Shape;51;g2f076e35437_3_3"/>
          <p:cNvPicPr preferRelativeResize="0"/>
          <p:nvPr/>
        </p:nvPicPr>
        <p:blipFill rotWithShape="1">
          <a:blip r:embed="rId4">
            <a:alphaModFix/>
          </a:blip>
          <a:srcRect b="0" l="0" r="0" t="0"/>
          <a:stretch/>
        </p:blipFill>
        <p:spPr>
          <a:xfrm>
            <a:off x="762000" y="3914775"/>
            <a:ext cx="123825" cy="104775"/>
          </a:xfrm>
          <a:prstGeom prst="rect">
            <a:avLst/>
          </a:prstGeom>
          <a:noFill/>
          <a:ln>
            <a:noFill/>
          </a:ln>
        </p:spPr>
      </p:pic>
      <p:pic>
        <p:nvPicPr>
          <p:cNvPr id="52" name="Google Shape;52;g2f076e35437_3_3"/>
          <p:cNvPicPr preferRelativeResize="0"/>
          <p:nvPr/>
        </p:nvPicPr>
        <p:blipFill rotWithShape="1">
          <a:blip r:embed="rId5">
            <a:alphaModFix/>
          </a:blip>
          <a:srcRect b="0" l="0" r="0" t="0"/>
          <a:stretch/>
        </p:blipFill>
        <p:spPr>
          <a:xfrm>
            <a:off x="762000" y="4124313"/>
            <a:ext cx="123825" cy="104775"/>
          </a:xfrm>
          <a:prstGeom prst="rect">
            <a:avLst/>
          </a:prstGeom>
          <a:noFill/>
          <a:ln>
            <a:noFill/>
          </a:ln>
        </p:spPr>
      </p:pic>
      <p:pic>
        <p:nvPicPr>
          <p:cNvPr id="53" name="Google Shape;53;g2f076e35437_3_3"/>
          <p:cNvPicPr preferRelativeResize="0"/>
          <p:nvPr/>
        </p:nvPicPr>
        <p:blipFill rotWithShape="1">
          <a:blip r:embed="rId6">
            <a:alphaModFix/>
          </a:blip>
          <a:srcRect b="0" l="0" r="0" t="0"/>
          <a:stretch/>
        </p:blipFill>
        <p:spPr>
          <a:xfrm>
            <a:off x="3486150" y="1524000"/>
            <a:ext cx="2143125" cy="2143125"/>
          </a:xfrm>
          <a:prstGeom prst="rect">
            <a:avLst/>
          </a:prstGeom>
          <a:noFill/>
          <a:ln>
            <a:noFill/>
          </a:ln>
        </p:spPr>
      </p:pic>
      <p:sp>
        <p:nvSpPr>
          <p:cNvPr id="54" name="Google Shape;54;g2f076e35437_3_3"/>
          <p:cNvSpPr txBox="1"/>
          <p:nvPr/>
        </p:nvSpPr>
        <p:spPr>
          <a:xfrm>
            <a:off x="3486113" y="1045800"/>
            <a:ext cx="2143200" cy="384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Calibri"/>
                <a:ea typeface="Calibri"/>
                <a:cs typeface="Calibri"/>
                <a:sym typeface="Calibri"/>
              </a:rPr>
              <a:t>Bezoek bronnen</a:t>
            </a:r>
            <a:endParaRPr b="1" i="0" sz="1700" u="none" cap="none" strike="noStrike">
              <a:solidFill>
                <a:srgbClr val="000000"/>
              </a:solidFill>
              <a:latin typeface="Arial"/>
              <a:ea typeface="Arial"/>
              <a:cs typeface="Arial"/>
              <a:sym typeface="Arial"/>
            </a:endParaRPr>
          </a:p>
        </p:txBody>
      </p:sp>
      <p:sp>
        <p:nvSpPr>
          <p:cNvPr id="55" name="Google Shape;55;g2f076e35437_3_3"/>
          <p:cNvSpPr txBox="1"/>
          <p:nvPr/>
        </p:nvSpPr>
        <p:spPr>
          <a:xfrm>
            <a:off x="3835275" y="3867150"/>
            <a:ext cx="1794000" cy="81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Calibri"/>
                <a:ea typeface="Calibri"/>
                <a:cs typeface="Calibri"/>
                <a:sym typeface="Calibri"/>
              </a:rPr>
              <a:t>Directe link (40.8 %)</a:t>
            </a:r>
            <a:br>
              <a:rPr b="0" i="0" lang="en-US" sz="2100" u="none" cap="none" strike="noStrike">
                <a:solidFill>
                  <a:schemeClr val="dk1"/>
                </a:solidFill>
                <a:latin typeface="Calibri"/>
                <a:ea typeface="Calibri"/>
                <a:cs typeface="Calibri"/>
                <a:sym typeface="Calibri"/>
              </a:rPr>
            </a:br>
            <a:r>
              <a:rPr b="0" i="0" lang="en-US" sz="1300" u="none" cap="none" strike="noStrike">
                <a:solidFill>
                  <a:srgbClr val="000000"/>
                </a:solidFill>
                <a:latin typeface="Calibri"/>
                <a:ea typeface="Calibri"/>
                <a:cs typeface="Calibri"/>
                <a:sym typeface="Calibri"/>
              </a:rPr>
              <a:t>QR code (59.2 %)</a:t>
            </a:r>
            <a:br>
              <a:rPr b="0" i="0" lang="en-US" sz="2100" u="none" cap="none" strike="noStrike">
                <a:solidFill>
                  <a:schemeClr val="dk1"/>
                </a:solidFill>
                <a:latin typeface="Calibri"/>
                <a:ea typeface="Calibri"/>
                <a:cs typeface="Calibri"/>
                <a:sym typeface="Calibri"/>
              </a:rPr>
            </a:br>
            <a:endParaRPr b="0" i="0" sz="2100" u="none" cap="none" strike="noStrike">
              <a:solidFill>
                <a:schemeClr val="dk1"/>
              </a:solidFill>
              <a:latin typeface="Calibri"/>
              <a:ea typeface="Calibri"/>
              <a:cs typeface="Calibri"/>
              <a:sym typeface="Calibri"/>
            </a:endParaRPr>
          </a:p>
        </p:txBody>
      </p:sp>
      <p:pic>
        <p:nvPicPr>
          <p:cNvPr id="56" name="Google Shape;56;g2f076e35437_3_3"/>
          <p:cNvPicPr preferRelativeResize="0"/>
          <p:nvPr/>
        </p:nvPicPr>
        <p:blipFill rotWithShape="1">
          <a:blip r:embed="rId4">
            <a:alphaModFix/>
          </a:blip>
          <a:srcRect b="0" l="0" r="0" t="0"/>
          <a:stretch/>
        </p:blipFill>
        <p:spPr>
          <a:xfrm>
            <a:off x="3759988" y="3970100"/>
            <a:ext cx="123825" cy="104775"/>
          </a:xfrm>
          <a:prstGeom prst="rect">
            <a:avLst/>
          </a:prstGeom>
          <a:noFill/>
          <a:ln>
            <a:noFill/>
          </a:ln>
        </p:spPr>
      </p:pic>
      <p:pic>
        <p:nvPicPr>
          <p:cNvPr id="57" name="Google Shape;57;g2f076e35437_3_3"/>
          <p:cNvPicPr preferRelativeResize="0"/>
          <p:nvPr/>
        </p:nvPicPr>
        <p:blipFill rotWithShape="1">
          <a:blip r:embed="rId5">
            <a:alphaModFix/>
          </a:blip>
          <a:srcRect b="0" l="0" r="0" t="0"/>
          <a:stretch/>
        </p:blipFill>
        <p:spPr>
          <a:xfrm>
            <a:off x="3759988" y="4171950"/>
            <a:ext cx="123825" cy="104775"/>
          </a:xfrm>
          <a:prstGeom prst="rect">
            <a:avLst/>
          </a:prstGeom>
          <a:noFill/>
          <a:ln>
            <a:noFill/>
          </a:ln>
        </p:spPr>
      </p:pic>
      <p:pic>
        <p:nvPicPr>
          <p:cNvPr id="58" name="Google Shape;58;g2f076e35437_3_3"/>
          <p:cNvPicPr preferRelativeResize="0"/>
          <p:nvPr/>
        </p:nvPicPr>
        <p:blipFill rotWithShape="1">
          <a:blip r:embed="rId7">
            <a:alphaModFix/>
          </a:blip>
          <a:srcRect b="0" l="0" r="0" t="0"/>
          <a:stretch/>
        </p:blipFill>
        <p:spPr>
          <a:xfrm>
            <a:off x="6210300" y="1524000"/>
            <a:ext cx="2143125" cy="2143125"/>
          </a:xfrm>
          <a:prstGeom prst="rect">
            <a:avLst/>
          </a:prstGeom>
          <a:noFill/>
          <a:ln>
            <a:noFill/>
          </a:ln>
        </p:spPr>
      </p:pic>
      <p:sp>
        <p:nvSpPr>
          <p:cNvPr id="59" name="Google Shape;59;g2f076e35437_3_3"/>
          <p:cNvSpPr txBox="1"/>
          <p:nvPr/>
        </p:nvSpPr>
        <p:spPr>
          <a:xfrm>
            <a:off x="5547575" y="1045800"/>
            <a:ext cx="3468600" cy="384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Calibri"/>
                <a:ea typeface="Calibri"/>
                <a:cs typeface="Calibri"/>
                <a:sym typeface="Calibri"/>
              </a:rPr>
              <a:t>Tijd voor voltooiing </a:t>
            </a:r>
            <a:endParaRPr b="1" i="0" sz="1700" u="none" cap="none" strike="noStrike">
              <a:solidFill>
                <a:srgbClr val="000000"/>
              </a:solidFill>
              <a:latin typeface="Arial"/>
              <a:ea typeface="Arial"/>
              <a:cs typeface="Arial"/>
              <a:sym typeface="Arial"/>
            </a:endParaRPr>
          </a:p>
        </p:txBody>
      </p:sp>
      <p:sp>
        <p:nvSpPr>
          <p:cNvPr id="60" name="Google Shape;60;g2f076e35437_3_3"/>
          <p:cNvSpPr txBox="1"/>
          <p:nvPr/>
        </p:nvSpPr>
        <p:spPr>
          <a:xfrm>
            <a:off x="6810375" y="3790950"/>
            <a:ext cx="16641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2-5 min. (1.9 %)</a:t>
            </a:r>
            <a:br>
              <a:rPr b="0" i="0" lang="en-US" sz="2000" u="none" cap="none" strike="noStrike">
                <a:solidFill>
                  <a:schemeClr val="dk1"/>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5-10 min. (28.8 %)</a:t>
            </a:r>
            <a:br>
              <a:rPr b="1" i="0" lang="en-US" sz="2000" u="none" cap="none" strike="noStrike">
                <a:solidFill>
                  <a:schemeClr val="dk1"/>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10-30 min. (63.1 %)</a:t>
            </a:r>
            <a:br>
              <a:rPr b="0" i="0" lang="en-US" sz="2000" u="none" cap="none" strike="noStrike">
                <a:solidFill>
                  <a:schemeClr val="dk1"/>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30-60 min. (5.4 %)</a:t>
            </a:r>
            <a:br>
              <a:rPr b="0" i="0" lang="en-US" sz="2000" u="none" cap="none" strike="noStrike">
                <a:solidFill>
                  <a:schemeClr val="dk1"/>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&gt;60 min. (0.9 %)</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pic>
        <p:nvPicPr>
          <p:cNvPr id="61" name="Google Shape;61;g2f076e35437_3_3"/>
          <p:cNvPicPr preferRelativeResize="0"/>
          <p:nvPr/>
        </p:nvPicPr>
        <p:blipFill rotWithShape="1">
          <a:blip r:embed="rId4">
            <a:alphaModFix/>
          </a:blip>
          <a:srcRect b="0" l="0" r="0" t="0"/>
          <a:stretch/>
        </p:blipFill>
        <p:spPr>
          <a:xfrm>
            <a:off x="6762738" y="3887250"/>
            <a:ext cx="123825" cy="104775"/>
          </a:xfrm>
          <a:prstGeom prst="rect">
            <a:avLst/>
          </a:prstGeom>
          <a:noFill/>
          <a:ln>
            <a:noFill/>
          </a:ln>
        </p:spPr>
      </p:pic>
      <p:pic>
        <p:nvPicPr>
          <p:cNvPr id="62" name="Google Shape;62;g2f076e35437_3_3"/>
          <p:cNvPicPr preferRelativeResize="0"/>
          <p:nvPr/>
        </p:nvPicPr>
        <p:blipFill rotWithShape="1">
          <a:blip r:embed="rId5">
            <a:alphaModFix/>
          </a:blip>
          <a:srcRect b="0" l="0" r="0" t="0"/>
          <a:stretch/>
        </p:blipFill>
        <p:spPr>
          <a:xfrm>
            <a:off x="6757975" y="4074875"/>
            <a:ext cx="123825" cy="104775"/>
          </a:xfrm>
          <a:prstGeom prst="rect">
            <a:avLst/>
          </a:prstGeom>
          <a:noFill/>
          <a:ln>
            <a:noFill/>
          </a:ln>
        </p:spPr>
      </p:pic>
      <p:pic>
        <p:nvPicPr>
          <p:cNvPr id="63" name="Google Shape;63;g2f076e35437_3_3"/>
          <p:cNvPicPr preferRelativeResize="0"/>
          <p:nvPr/>
        </p:nvPicPr>
        <p:blipFill rotWithShape="1">
          <a:blip r:embed="rId8">
            <a:alphaModFix/>
          </a:blip>
          <a:srcRect b="0" l="0" r="0" t="0"/>
          <a:stretch/>
        </p:blipFill>
        <p:spPr>
          <a:xfrm>
            <a:off x="6767513" y="4250675"/>
            <a:ext cx="114300" cy="104775"/>
          </a:xfrm>
          <a:prstGeom prst="rect">
            <a:avLst/>
          </a:prstGeom>
          <a:noFill/>
          <a:ln>
            <a:noFill/>
          </a:ln>
        </p:spPr>
      </p:pic>
      <p:pic>
        <p:nvPicPr>
          <p:cNvPr id="64" name="Google Shape;64;g2f076e35437_3_3"/>
          <p:cNvPicPr preferRelativeResize="0"/>
          <p:nvPr/>
        </p:nvPicPr>
        <p:blipFill rotWithShape="1">
          <a:blip r:embed="rId9">
            <a:alphaModFix/>
          </a:blip>
          <a:srcRect b="0" l="0" r="0" t="0"/>
          <a:stretch/>
        </p:blipFill>
        <p:spPr>
          <a:xfrm>
            <a:off x="6767525" y="4426475"/>
            <a:ext cx="114300" cy="104775"/>
          </a:xfrm>
          <a:prstGeom prst="rect">
            <a:avLst/>
          </a:prstGeom>
          <a:noFill/>
          <a:ln>
            <a:noFill/>
          </a:ln>
        </p:spPr>
      </p:pic>
      <p:pic>
        <p:nvPicPr>
          <p:cNvPr id="65" name="Google Shape;65;g2f076e35437_3_3"/>
          <p:cNvPicPr preferRelativeResize="0"/>
          <p:nvPr/>
        </p:nvPicPr>
        <p:blipFill rotWithShape="1">
          <a:blip r:embed="rId10">
            <a:alphaModFix/>
          </a:blip>
          <a:srcRect b="0" l="0" r="0" t="0"/>
          <a:stretch/>
        </p:blipFill>
        <p:spPr>
          <a:xfrm>
            <a:off x="6772288" y="4602275"/>
            <a:ext cx="104775" cy="104775"/>
          </a:xfrm>
          <a:prstGeom prst="rect">
            <a:avLst/>
          </a:prstGeom>
          <a:noFill/>
          <a:ln>
            <a:noFill/>
          </a:ln>
        </p:spPr>
      </p:pic>
      <p:pic>
        <p:nvPicPr>
          <p:cNvPr id="66" name="Google Shape;66;g2f076e35437_3_3"/>
          <p:cNvPicPr preferRelativeResize="0"/>
          <p:nvPr/>
        </p:nvPicPr>
        <p:blipFill rotWithShape="1">
          <a:blip r:embed="rId11">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aphicFrame>
        <p:nvGraphicFramePr>
          <p:cNvPr id="507" name="Google Shape;507;p30"/>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akkoord </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62.21%</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niet akkoord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23.28%</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14.50%</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508" name="Google Shape;508;p30"/>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INTEGRATIE:</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"Iedereen heeft het recht om Eeklonaar te zijn"</a:t>
            </a:r>
            <a:endParaRPr b="0" i="0" sz="1600" u="none" cap="none" strike="noStrike">
              <a:solidFill>
                <a:srgbClr val="000000"/>
              </a:solidFill>
              <a:latin typeface="Arial"/>
              <a:ea typeface="Arial"/>
              <a:cs typeface="Arial"/>
              <a:sym typeface="Arial"/>
            </a:endParaRPr>
          </a:p>
        </p:txBody>
      </p:sp>
      <p:pic>
        <p:nvPicPr>
          <p:cNvPr descr="Afbeelding met tekst, schermopname, lijn, nummer&#10;&#10;Automatisch gegenereerde beschrijving" id="509" name="Google Shape;509;p30"/>
          <p:cNvPicPr preferRelativeResize="0"/>
          <p:nvPr/>
        </p:nvPicPr>
        <p:blipFill rotWithShape="1">
          <a:blip r:embed="rId3">
            <a:alphaModFix/>
          </a:blip>
          <a:srcRect b="0" l="0" r="0" t="0"/>
          <a:stretch/>
        </p:blipFill>
        <p:spPr>
          <a:xfrm>
            <a:off x="285750" y="2571750"/>
            <a:ext cx="3198500" cy="2523776"/>
          </a:xfrm>
          <a:prstGeom prst="rect">
            <a:avLst/>
          </a:prstGeom>
          <a:noFill/>
          <a:ln>
            <a:noFill/>
          </a:ln>
        </p:spPr>
      </p:pic>
      <p:pic>
        <p:nvPicPr>
          <p:cNvPr id="510" name="Google Shape;510;p30"/>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11" name="Google Shape;511;p30"/>
          <p:cNvSpPr txBox="1"/>
          <p:nvPr/>
        </p:nvSpPr>
        <p:spPr>
          <a:xfrm>
            <a:off x="3819550" y="3467038"/>
            <a:ext cx="4470900" cy="7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Voor #TEAM9900 heeft iedereen het recht om Eeklonaar te zijn, met zowel rechten als plichten.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1"/>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SOCIAAL</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Ken je het sociaal huis in Eeklo?</a:t>
            </a:r>
            <a:endParaRPr b="0" i="0" sz="1600" u="none" cap="none" strike="noStrike">
              <a:solidFill>
                <a:srgbClr val="000000"/>
              </a:solidFill>
              <a:latin typeface="Arial"/>
              <a:ea typeface="Arial"/>
              <a:cs typeface="Arial"/>
              <a:sym typeface="Arial"/>
            </a:endParaRPr>
          </a:p>
        </p:txBody>
      </p:sp>
      <p:graphicFrame>
        <p:nvGraphicFramePr>
          <p:cNvPr id="517" name="Google Shape;517;p31"/>
          <p:cNvGraphicFramePr/>
          <p:nvPr/>
        </p:nvGraphicFramePr>
        <p:xfrm>
          <a:off x="280263" y="1439125"/>
          <a:ext cx="3000000" cy="3000000"/>
        </p:xfrm>
        <a:graphic>
          <a:graphicData uri="http://schemas.openxmlformats.org/drawingml/2006/table">
            <a:tbl>
              <a:tblPr>
                <a:noFill/>
                <a:tableStyleId>{6455E734-84E8-47C5-856F-843237004DEB}</a:tableStyleId>
              </a:tblPr>
              <a:tblGrid>
                <a:gridCol w="1917050"/>
                <a:gridCol w="1879625"/>
              </a:tblGrid>
              <a:tr h="2425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4250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Ja</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74,81%</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Neen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25,19%</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graphicFrame>
        <p:nvGraphicFramePr>
          <p:cNvPr id="518" name="Google Shape;518;p31"/>
          <p:cNvGraphicFramePr/>
          <p:nvPr/>
        </p:nvGraphicFramePr>
        <p:xfrm>
          <a:off x="4192525" y="790825"/>
          <a:ext cx="3000000" cy="3000000"/>
        </p:xfrm>
        <a:graphic>
          <a:graphicData uri="http://schemas.openxmlformats.org/drawingml/2006/table">
            <a:tbl>
              <a:tblPr>
                <a:noFill/>
                <a:tableStyleId>{6455E734-84E8-47C5-856F-843237004DEB}</a:tableStyleId>
              </a:tblPr>
              <a:tblGrid>
                <a:gridCol w="1917050"/>
                <a:gridCol w="1879625"/>
              </a:tblGrid>
              <a:tr h="2425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 Antwoord</a:t>
                      </a:r>
                      <a:endParaRPr b="1" sz="1400" u="none" cap="none" strike="noStrike">
                        <a:latin typeface="Calibri"/>
                        <a:ea typeface="Calibri"/>
                        <a:cs typeface="Calibri"/>
                        <a:sym typeface="Calibri"/>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Ratio</a:t>
                      </a:r>
                      <a:endParaRPr b="1" sz="1400" u="none" cap="none" strike="noStrike">
                        <a:latin typeface="Calibri"/>
                        <a:ea typeface="Calibri"/>
                        <a:cs typeface="Calibri"/>
                        <a:sym typeface="Calibri"/>
                      </a:endParaRPr>
                    </a:p>
                  </a:txBody>
                  <a:tcPr marT="0" marB="0" marR="0" marL="0" anchor="ctr">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CFD7DA"/>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Wijkcentrum De Kring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59,92%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OCMW</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54,39%</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Repair Café</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36,83%</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Babybazaar</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32,06%</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Gratis juridisch advies</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31,87%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CAW</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31,30%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Speelbazaar</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29,77%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Sociale kruidenier</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28,44%</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243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Kinderopvang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27,67%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Integratie en inburgering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26,91%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Nog nooit van gehoord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16,98%</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Pensioendienst</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23,28%</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Boezjeern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15,08%</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Actief Met Taal</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13,93%</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Vokans</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8,97%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Anders</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6,49%</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pic>
        <p:nvPicPr>
          <p:cNvPr id="519" name="Google Shape;519;p31"/>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
        <p:nvSpPr>
          <p:cNvPr id="520" name="Google Shape;520;p31"/>
          <p:cNvSpPr txBox="1"/>
          <p:nvPr/>
        </p:nvSpPr>
        <p:spPr>
          <a:xfrm>
            <a:off x="547813" y="2973325"/>
            <a:ext cx="3261600" cy="119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verder inzetten op de werking en bekendmaking van het sociaal beleid, met al zijn actoren met thuisbasis De Zuidkaai.</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graphicFrame>
        <p:nvGraphicFramePr>
          <p:cNvPr id="525" name="Google Shape;525;p32"/>
          <p:cNvGraphicFramePr/>
          <p:nvPr/>
        </p:nvGraphicFramePr>
        <p:xfrm>
          <a:off x="285750" y="1329838"/>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lege brooddozen op school</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46.95%</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taak van de stad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53.05%</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sp>
        <p:nvSpPr>
          <p:cNvPr id="526" name="Google Shape;526;p32"/>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Vind jij dat de stad moet zorgen dat geen enkel kind met een lege brooddoos naar school moet?</a:t>
            </a:r>
            <a:endParaRPr b="0" i="0" sz="1600" u="none" cap="none" strike="noStrike">
              <a:solidFill>
                <a:srgbClr val="000000"/>
              </a:solidFill>
              <a:latin typeface="Arial"/>
              <a:ea typeface="Arial"/>
              <a:cs typeface="Arial"/>
              <a:sym typeface="Arial"/>
            </a:endParaRPr>
          </a:p>
        </p:txBody>
      </p:sp>
      <p:pic>
        <p:nvPicPr>
          <p:cNvPr id="527" name="Google Shape;527;p32"/>
          <p:cNvPicPr preferRelativeResize="0"/>
          <p:nvPr/>
        </p:nvPicPr>
        <p:blipFill rotWithShape="1">
          <a:blip r:embed="rId3">
            <a:alphaModFix/>
          </a:blip>
          <a:srcRect b="0" l="0" r="0" t="0"/>
          <a:stretch/>
        </p:blipFill>
        <p:spPr>
          <a:xfrm>
            <a:off x="285750" y="2406691"/>
            <a:ext cx="2411536" cy="2722174"/>
          </a:xfrm>
          <a:prstGeom prst="rect">
            <a:avLst/>
          </a:prstGeom>
          <a:noFill/>
          <a:ln>
            <a:noFill/>
          </a:ln>
        </p:spPr>
      </p:pic>
      <p:pic>
        <p:nvPicPr>
          <p:cNvPr id="528" name="Google Shape;528;p32"/>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29" name="Google Shape;529;p32"/>
          <p:cNvSpPr txBox="1"/>
          <p:nvPr/>
        </p:nvSpPr>
        <p:spPr>
          <a:xfrm>
            <a:off x="3601900" y="3191788"/>
            <a:ext cx="4149000" cy="115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verder inzetten op de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€1- maaltijden en andere ondersteunende schoolinitiatieven. We zetten in op individuele sociale ondersteuning daar waar nodig is.</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33"/>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Ben je tevreden over de werking van het recyclagepark?</a:t>
            </a:r>
            <a:endParaRPr b="0" i="0" sz="1600" u="none" cap="none" strike="noStrike">
              <a:solidFill>
                <a:srgbClr val="000000"/>
              </a:solidFill>
              <a:latin typeface="Arial"/>
              <a:ea typeface="Arial"/>
              <a:cs typeface="Arial"/>
              <a:sym typeface="Arial"/>
            </a:endParaRPr>
          </a:p>
        </p:txBody>
      </p:sp>
      <p:pic>
        <p:nvPicPr>
          <p:cNvPr id="535" name="Google Shape;535;p33"/>
          <p:cNvPicPr preferRelativeResize="0"/>
          <p:nvPr/>
        </p:nvPicPr>
        <p:blipFill rotWithShape="1">
          <a:blip r:embed="rId3">
            <a:alphaModFix/>
          </a:blip>
          <a:srcRect b="0" l="0" r="0" t="0"/>
          <a:stretch/>
        </p:blipFill>
        <p:spPr>
          <a:xfrm>
            <a:off x="304975" y="1530425"/>
            <a:ext cx="3788950" cy="2844450"/>
          </a:xfrm>
          <a:prstGeom prst="rect">
            <a:avLst/>
          </a:prstGeom>
          <a:noFill/>
          <a:ln>
            <a:noFill/>
          </a:ln>
        </p:spPr>
      </p:pic>
      <p:pic>
        <p:nvPicPr>
          <p:cNvPr id="536" name="Google Shape;536;p33"/>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pic>
        <p:nvPicPr>
          <p:cNvPr id="537" name="Google Shape;537;p33"/>
          <p:cNvPicPr preferRelativeResize="0"/>
          <p:nvPr/>
        </p:nvPicPr>
        <p:blipFill rotWithShape="1">
          <a:blip r:embed="rId5">
            <a:alphaModFix/>
          </a:blip>
          <a:srcRect b="30919" l="0" r="0" t="2471"/>
          <a:stretch/>
        </p:blipFill>
        <p:spPr>
          <a:xfrm>
            <a:off x="4421363" y="1557436"/>
            <a:ext cx="4466525" cy="1562125"/>
          </a:xfrm>
          <a:prstGeom prst="rect">
            <a:avLst/>
          </a:prstGeom>
          <a:noFill/>
          <a:ln>
            <a:noFill/>
          </a:ln>
        </p:spPr>
      </p:pic>
      <p:sp>
        <p:nvSpPr>
          <p:cNvPr id="538" name="Google Shape;538;p33"/>
          <p:cNvSpPr txBox="1"/>
          <p:nvPr/>
        </p:nvSpPr>
        <p:spPr>
          <a:xfrm>
            <a:off x="4562500" y="993325"/>
            <a:ext cx="44664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Het recyclagepark haalt een gemiddelde score van 6,6/10</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3"/>
          <p:cNvSpPr txBox="1"/>
          <p:nvPr/>
        </p:nvSpPr>
        <p:spPr>
          <a:xfrm>
            <a:off x="4678725" y="3370177"/>
            <a:ext cx="4090800" cy="113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streeft naar een maximale tevredenheid van onze Eeklonaren over de dienstverlening van ons recyclagepark en zal daarover tussenkomen bij de exploitant.</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graphicFrame>
        <p:nvGraphicFramePr>
          <p:cNvPr id="544" name="Google Shape;544;p34"/>
          <p:cNvGraphicFramePr/>
          <p:nvPr/>
        </p:nvGraphicFramePr>
        <p:xfrm>
          <a:off x="190500" y="1174750"/>
          <a:ext cx="3000000" cy="3000000"/>
        </p:xfrm>
        <a:graphic>
          <a:graphicData uri="http://schemas.openxmlformats.org/drawingml/2006/table">
            <a:tbl>
              <a:tblPr>
                <a:noFill/>
                <a:tableStyleId>{6455E734-84E8-47C5-856F-843237004DEB}</a:tableStyleId>
              </a:tblPr>
              <a:tblGrid>
                <a:gridCol w="2179825"/>
                <a:gridCol w="175405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Ja, 'cool' genoeg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35.31%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Het mag nog 'cooler'</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52.48%</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 </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12.21%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545" name="Google Shape;545;p34"/>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Is Eeklo 'cool' genoeg?</a:t>
            </a:r>
            <a:endParaRPr b="0" i="0" sz="1600" u="none" cap="none" strike="noStrike">
              <a:solidFill>
                <a:srgbClr val="000000"/>
              </a:solidFill>
              <a:latin typeface="Arial"/>
              <a:ea typeface="Arial"/>
              <a:cs typeface="Arial"/>
              <a:sym typeface="Arial"/>
            </a:endParaRPr>
          </a:p>
        </p:txBody>
      </p:sp>
      <p:sp>
        <p:nvSpPr>
          <p:cNvPr id="546" name="Google Shape;546;p34"/>
          <p:cNvSpPr txBox="1"/>
          <p:nvPr/>
        </p:nvSpPr>
        <p:spPr>
          <a:xfrm>
            <a:off x="4450175" y="1543750"/>
            <a:ext cx="4442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64,69% geeft aan dat het ‘cooler’ mag in onze stad</a:t>
            </a:r>
            <a:endParaRPr b="1" i="0" sz="1600" u="none" cap="none" strike="noStrike">
              <a:solidFill>
                <a:srgbClr val="000000"/>
              </a:solidFill>
              <a:latin typeface="Calibri"/>
              <a:ea typeface="Calibri"/>
              <a:cs typeface="Calibri"/>
              <a:sym typeface="Calibri"/>
            </a:endParaRPr>
          </a:p>
        </p:txBody>
      </p:sp>
      <p:pic>
        <p:nvPicPr>
          <p:cNvPr id="547" name="Google Shape;547;p34"/>
          <p:cNvPicPr preferRelativeResize="0"/>
          <p:nvPr/>
        </p:nvPicPr>
        <p:blipFill rotWithShape="1">
          <a:blip r:embed="rId3">
            <a:alphaModFix/>
          </a:blip>
          <a:srcRect b="0" l="0" r="0" t="0"/>
          <a:stretch/>
        </p:blipFill>
        <p:spPr>
          <a:xfrm>
            <a:off x="254430" y="2439475"/>
            <a:ext cx="3972851" cy="2317500"/>
          </a:xfrm>
          <a:prstGeom prst="rect">
            <a:avLst/>
          </a:prstGeom>
          <a:noFill/>
          <a:ln>
            <a:noFill/>
          </a:ln>
        </p:spPr>
      </p:pic>
      <p:pic>
        <p:nvPicPr>
          <p:cNvPr id="548" name="Google Shape;548;p34"/>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49" name="Google Shape;549;p34"/>
          <p:cNvSpPr txBox="1"/>
          <p:nvPr/>
        </p:nvSpPr>
        <p:spPr>
          <a:xfrm>
            <a:off x="4643975" y="3175075"/>
            <a:ext cx="4054800" cy="8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inzetten op het ‘vercoolen’ van de stad door middel van het bijplanten van bomen en ontharden daar waar het kan.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graphicFrame>
        <p:nvGraphicFramePr>
          <p:cNvPr id="554" name="Google Shape;554;p35"/>
          <p:cNvGraphicFramePr/>
          <p:nvPr/>
        </p:nvGraphicFramePr>
        <p:xfrm>
          <a:off x="268375" y="1347100"/>
          <a:ext cx="3000000" cy="3000000"/>
        </p:xfrm>
        <a:graphic>
          <a:graphicData uri="http://schemas.openxmlformats.org/drawingml/2006/table">
            <a:tbl>
              <a:tblPr>
                <a:noFill/>
                <a:tableStyleId>{6455E734-84E8-47C5-856F-843237004DEB}</a:tableStyleId>
              </a:tblPr>
              <a:tblGrid>
                <a:gridCol w="4533950"/>
                <a:gridCol w="1616500"/>
              </a:tblGrid>
              <a:tr h="333375">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501825">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 dat is duurzame energie, Eeklo is een windmolenstad</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31.49%</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547175">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 alleen als dit ook een financieel voordeel oplevert voor de stad en haar inwoners</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49.81%</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 er zijn er genoeg.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18.7%</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555" name="Google Shape;555;p35"/>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Mogen er aan de rand van Eeklo nog windturbines bijkomen?</a:t>
            </a:r>
            <a:endParaRPr b="0" i="0" sz="1600" u="none" cap="none" strike="noStrike">
              <a:solidFill>
                <a:srgbClr val="000000"/>
              </a:solidFill>
              <a:latin typeface="Arial"/>
              <a:ea typeface="Arial"/>
              <a:cs typeface="Arial"/>
              <a:sym typeface="Arial"/>
            </a:endParaRPr>
          </a:p>
        </p:txBody>
      </p:sp>
      <p:pic>
        <p:nvPicPr>
          <p:cNvPr id="556" name="Google Shape;556;p35"/>
          <p:cNvPicPr preferRelativeResize="0"/>
          <p:nvPr/>
        </p:nvPicPr>
        <p:blipFill rotWithShape="1">
          <a:blip r:embed="rId3">
            <a:alphaModFix/>
          </a:blip>
          <a:srcRect b="0" l="0" r="9535" t="44772"/>
          <a:stretch/>
        </p:blipFill>
        <p:spPr>
          <a:xfrm>
            <a:off x="268375" y="3290200"/>
            <a:ext cx="4706862" cy="1519474"/>
          </a:xfrm>
          <a:prstGeom prst="rect">
            <a:avLst/>
          </a:prstGeom>
          <a:noFill/>
          <a:ln>
            <a:noFill/>
          </a:ln>
        </p:spPr>
      </p:pic>
      <p:sp>
        <p:nvSpPr>
          <p:cNvPr id="557" name="Google Shape;557;p35"/>
          <p:cNvSpPr txBox="1"/>
          <p:nvPr/>
        </p:nvSpPr>
        <p:spPr>
          <a:xfrm>
            <a:off x="5399025" y="3542008"/>
            <a:ext cx="34116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#TEAM9900 zal elke realistische kans om de koploper te blijven op vlak van hernieuwbare energie aangrijpen.</a:t>
            </a:r>
            <a:endParaRPr b="0" i="0" sz="1400" u="none" cap="none" strike="noStrike">
              <a:solidFill>
                <a:srgbClr val="000000"/>
              </a:solidFill>
              <a:latin typeface="Arial"/>
              <a:ea typeface="Arial"/>
              <a:cs typeface="Arial"/>
              <a:sym typeface="Arial"/>
            </a:endParaRPr>
          </a:p>
        </p:txBody>
      </p:sp>
      <p:pic>
        <p:nvPicPr>
          <p:cNvPr id="558" name="Google Shape;558;p35"/>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59" name="Google Shape;559;p35"/>
          <p:cNvSpPr txBox="1"/>
          <p:nvPr/>
        </p:nvSpPr>
        <p:spPr>
          <a:xfrm>
            <a:off x="6917650" y="1781488"/>
            <a:ext cx="1702800" cy="90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81,30% is positief ten aanzien van windturbines</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aphicFrame>
        <p:nvGraphicFramePr>
          <p:cNvPr id="564" name="Google Shape;564;p36"/>
          <p:cNvGraphicFramePr/>
          <p:nvPr/>
        </p:nvGraphicFramePr>
        <p:xfrm>
          <a:off x="285750" y="1200150"/>
          <a:ext cx="3000000" cy="3000000"/>
        </p:xfrm>
        <a:graphic>
          <a:graphicData uri="http://schemas.openxmlformats.org/drawingml/2006/table">
            <a:tbl>
              <a:tblPr>
                <a:noFill/>
                <a:tableStyleId>{6455E734-84E8-47C5-856F-843237004DEB}</a:tableStyleId>
              </a:tblPr>
              <a:tblGrid>
                <a:gridCol w="3291650"/>
                <a:gridCol w="1368650"/>
                <a:gridCol w="1439525"/>
              </a:tblGrid>
              <a:tr h="2667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0" marB="0" marR="0" marL="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Ja</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Neen</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Vind je zonnepanelen een goede zaak?</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94,08%</a:t>
                      </a:r>
                      <a:endParaRPr b="1"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5,92%</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Ik ben eigenaar van mijn woning</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75,76%</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24,24%</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Ik heb al zonnepanelen op mijn dak</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50,57%</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49,43%</a:t>
                      </a:r>
                      <a:endParaRPr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565" name="Google Shape;565;p36"/>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Zonnepanelen...</a:t>
            </a:r>
            <a:endParaRPr b="0" i="0" sz="1600" u="none" cap="none" strike="noStrike">
              <a:solidFill>
                <a:srgbClr val="000000"/>
              </a:solidFill>
              <a:latin typeface="Arial"/>
              <a:ea typeface="Arial"/>
              <a:cs typeface="Arial"/>
              <a:sym typeface="Arial"/>
            </a:endParaRPr>
          </a:p>
        </p:txBody>
      </p:sp>
      <p:pic>
        <p:nvPicPr>
          <p:cNvPr id="566" name="Google Shape;566;p36"/>
          <p:cNvPicPr preferRelativeResize="0"/>
          <p:nvPr/>
        </p:nvPicPr>
        <p:blipFill rotWithShape="1">
          <a:blip r:embed="rId3">
            <a:alphaModFix/>
          </a:blip>
          <a:srcRect b="0" l="0" r="0" t="0"/>
          <a:stretch/>
        </p:blipFill>
        <p:spPr>
          <a:xfrm>
            <a:off x="285750" y="2639775"/>
            <a:ext cx="3496275" cy="2333176"/>
          </a:xfrm>
          <a:prstGeom prst="rect">
            <a:avLst/>
          </a:prstGeom>
          <a:noFill/>
          <a:ln>
            <a:noFill/>
          </a:ln>
        </p:spPr>
      </p:pic>
      <p:pic>
        <p:nvPicPr>
          <p:cNvPr id="567" name="Google Shape;567;p36"/>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68" name="Google Shape;568;p36"/>
          <p:cNvSpPr txBox="1"/>
          <p:nvPr/>
        </p:nvSpPr>
        <p:spPr>
          <a:xfrm>
            <a:off x="4109625" y="3469450"/>
            <a:ext cx="3928800" cy="67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Eeklonaren aanmoedigen om maximaal in te zetten op zonne-energie.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7"/>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Stedelijk beleid...</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Vind je het noodzakelijk dat Eeklo een fusie aangaat met andere gemeenten?</a:t>
            </a:r>
            <a:endParaRPr b="0" i="0" sz="1600" u="none" cap="none" strike="noStrike">
              <a:solidFill>
                <a:srgbClr val="000000"/>
              </a:solidFill>
              <a:latin typeface="Arial"/>
              <a:ea typeface="Arial"/>
              <a:cs typeface="Arial"/>
              <a:sym typeface="Arial"/>
            </a:endParaRPr>
          </a:p>
        </p:txBody>
      </p:sp>
      <p:graphicFrame>
        <p:nvGraphicFramePr>
          <p:cNvPr id="574" name="Google Shape;574;p37"/>
          <p:cNvGraphicFramePr/>
          <p:nvPr/>
        </p:nvGraphicFramePr>
        <p:xfrm>
          <a:off x="269813" y="1439150"/>
          <a:ext cx="3000000" cy="3000000"/>
        </p:xfrm>
        <a:graphic>
          <a:graphicData uri="http://schemas.openxmlformats.org/drawingml/2006/table">
            <a:tbl>
              <a:tblPr>
                <a:noFill/>
                <a:tableStyleId>{6455E734-84E8-47C5-856F-843237004DEB}</a:tableStyleId>
              </a:tblPr>
              <a:tblGrid>
                <a:gridCol w="1917050"/>
                <a:gridCol w="1879625"/>
              </a:tblGrid>
              <a:tr h="2425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425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Ja</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42,75%</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425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Neen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36,83%</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425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Geen mening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20,42%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pic>
        <p:nvPicPr>
          <p:cNvPr id="575" name="Google Shape;575;p37"/>
          <p:cNvPicPr preferRelativeResize="0"/>
          <p:nvPr/>
        </p:nvPicPr>
        <p:blipFill rotWithShape="1">
          <a:blip r:embed="rId3">
            <a:alphaModFix/>
          </a:blip>
          <a:srcRect b="0" l="0" r="0" t="0"/>
          <a:stretch/>
        </p:blipFill>
        <p:spPr>
          <a:xfrm>
            <a:off x="4914900" y="1439150"/>
            <a:ext cx="4038600" cy="2114550"/>
          </a:xfrm>
          <a:prstGeom prst="rect">
            <a:avLst/>
          </a:prstGeom>
          <a:noFill/>
          <a:ln>
            <a:noFill/>
          </a:ln>
        </p:spPr>
      </p:pic>
      <p:pic>
        <p:nvPicPr>
          <p:cNvPr id="576" name="Google Shape;576;p37"/>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77" name="Google Shape;577;p37"/>
          <p:cNvSpPr txBox="1"/>
          <p:nvPr/>
        </p:nvSpPr>
        <p:spPr>
          <a:xfrm>
            <a:off x="190500" y="3770838"/>
            <a:ext cx="8576400" cy="63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is voorstander van een fusie</a:t>
            </a:r>
            <a:r>
              <a:rPr b="1" i="0" lang="en-US" sz="1600" u="none" cap="none" strike="noStrike">
                <a:solidFill>
                  <a:schemeClr val="dk1"/>
                </a:solidFill>
                <a:latin typeface="Calibri"/>
                <a:ea typeface="Calibri"/>
                <a:cs typeface="Calibri"/>
                <a:sym typeface="Calibri"/>
              </a:rPr>
              <a:t>. Wij gaan uit van onze eigen sterkte als stad en andere gemeenten zijn in de (nabije) toekomst steeds welkom om een fusiegesprek aan te gaan.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graphicFrame>
        <p:nvGraphicFramePr>
          <p:cNvPr id="582" name="Google Shape;582;p38"/>
          <p:cNvGraphicFramePr/>
          <p:nvPr/>
        </p:nvGraphicFramePr>
        <p:xfrm>
          <a:off x="285750" y="1174986"/>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78.24%</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7.82%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13.93%</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583" name="Google Shape;583;p38"/>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Er moeten meer burgers meedenken met het beleid</a:t>
            </a:r>
            <a:endParaRPr b="0" i="0" sz="1600" u="none" cap="none" strike="noStrike">
              <a:solidFill>
                <a:srgbClr val="000000"/>
              </a:solidFill>
              <a:latin typeface="Calibri"/>
              <a:ea typeface="Calibri"/>
              <a:cs typeface="Calibri"/>
              <a:sym typeface="Calibri"/>
            </a:endParaRPr>
          </a:p>
        </p:txBody>
      </p:sp>
      <p:pic>
        <p:nvPicPr>
          <p:cNvPr id="584" name="Google Shape;584;p38"/>
          <p:cNvPicPr preferRelativeResize="0"/>
          <p:nvPr/>
        </p:nvPicPr>
        <p:blipFill rotWithShape="1">
          <a:blip r:embed="rId3">
            <a:alphaModFix/>
          </a:blip>
          <a:srcRect b="0" l="0" r="0" t="0"/>
          <a:stretch/>
        </p:blipFill>
        <p:spPr>
          <a:xfrm>
            <a:off x="285750" y="2602796"/>
            <a:ext cx="3804525" cy="2041775"/>
          </a:xfrm>
          <a:prstGeom prst="rect">
            <a:avLst/>
          </a:prstGeom>
          <a:noFill/>
          <a:ln>
            <a:noFill/>
          </a:ln>
        </p:spPr>
      </p:pic>
      <p:pic>
        <p:nvPicPr>
          <p:cNvPr id="585" name="Google Shape;585;p38"/>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586" name="Google Shape;586;p38"/>
          <p:cNvSpPr txBox="1"/>
          <p:nvPr/>
        </p:nvSpPr>
        <p:spPr>
          <a:xfrm>
            <a:off x="4391175" y="2821775"/>
            <a:ext cx="4281600" cy="160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engageert zich om alle Eeklonaars, verenigingen en adviesraden maximaal te consulteren en inspraak te geven.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Daartoe zal ook een jaarlijkse bevraging en evaluatie georganiseerd worden.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9"/>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Ik wil meebeslissen waar mijn  belastingcenten naartoe gaan?</a:t>
            </a:r>
            <a:endParaRPr b="0" i="0" sz="1600" u="none" cap="none" strike="noStrike">
              <a:solidFill>
                <a:srgbClr val="000000"/>
              </a:solidFill>
              <a:latin typeface="Calibri"/>
              <a:ea typeface="Calibri"/>
              <a:cs typeface="Calibri"/>
              <a:sym typeface="Calibri"/>
            </a:endParaRPr>
          </a:p>
        </p:txBody>
      </p:sp>
      <p:pic>
        <p:nvPicPr>
          <p:cNvPr descr="Afbeelding met tekst, schermopname, nummer, Lettertype&#10;&#10;Automatisch gegenereerde beschrijving" id="592" name="Google Shape;592;p39"/>
          <p:cNvPicPr preferRelativeResize="0"/>
          <p:nvPr/>
        </p:nvPicPr>
        <p:blipFill rotWithShape="1">
          <a:blip r:embed="rId3">
            <a:alphaModFix/>
          </a:blip>
          <a:srcRect b="0" l="0" r="0" t="0"/>
          <a:stretch/>
        </p:blipFill>
        <p:spPr>
          <a:xfrm>
            <a:off x="291125" y="2419800"/>
            <a:ext cx="3282050" cy="2524125"/>
          </a:xfrm>
          <a:prstGeom prst="rect">
            <a:avLst/>
          </a:prstGeom>
          <a:noFill/>
          <a:ln>
            <a:noFill/>
          </a:ln>
        </p:spPr>
      </p:pic>
      <p:graphicFrame>
        <p:nvGraphicFramePr>
          <p:cNvPr id="593" name="Google Shape;593;p39"/>
          <p:cNvGraphicFramePr/>
          <p:nvPr/>
        </p:nvGraphicFramePr>
        <p:xfrm>
          <a:off x="291125" y="1308611"/>
          <a:ext cx="3000000" cy="3000000"/>
        </p:xfrm>
        <a:graphic>
          <a:graphicData uri="http://schemas.openxmlformats.org/drawingml/2006/table">
            <a:tbl>
              <a:tblPr>
                <a:noFill/>
                <a:tableStyleId>{6455E734-84E8-47C5-856F-843237004DEB}</a:tableStyleId>
              </a:tblPr>
              <a:tblGrid>
                <a:gridCol w="3282050"/>
                <a:gridCol w="1474600"/>
              </a:tblGrid>
              <a:tr h="221975">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21975">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 natuurlijk</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66,79</a:t>
                      </a:r>
                      <a:r>
                        <a:rPr b="1" lang="en-US" sz="1400" u="none" cap="none" strike="noStrike">
                          <a:solidFill>
                            <a:srgbClr val="000000"/>
                          </a:solidFill>
                          <a:latin typeface="Calibri"/>
                          <a:ea typeface="Calibri"/>
                          <a:cs typeface="Calibri"/>
                          <a:sym typeface="Calibri"/>
                        </a:rPr>
                        <a:t>%</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21975">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a:t>
                      </a:r>
                      <a:r>
                        <a:rPr lang="en-US" sz="1400" u="none" cap="none" strike="noStrike">
                          <a:latin typeface="Calibri"/>
                          <a:ea typeface="Calibri"/>
                          <a:cs typeface="Calibri"/>
                          <a:sym typeface="Calibri"/>
                        </a:rPr>
                        <a:t>n, daar verkiezen we politici voor</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25,00%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21975">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8,21</a:t>
                      </a:r>
                      <a:r>
                        <a:rPr lang="en-US" sz="1400" u="none" cap="none" strike="noStrike">
                          <a:solidFill>
                            <a:srgbClr val="000000"/>
                          </a:solidFill>
                          <a:latin typeface="Calibri"/>
                          <a:ea typeface="Calibri"/>
                          <a:cs typeface="Calibri"/>
                          <a:sym typeface="Calibri"/>
                        </a:rPr>
                        <a:t>%</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pic>
        <p:nvPicPr>
          <p:cNvPr id="594" name="Google Shape;594;p39"/>
          <p:cNvPicPr preferRelativeResize="0"/>
          <p:nvPr/>
        </p:nvPicPr>
        <p:blipFill rotWithShape="1">
          <a:blip r:embed="rId4">
            <a:alphaModFix/>
          </a:blip>
          <a:srcRect b="0" l="0" r="0" t="0"/>
          <a:stretch/>
        </p:blipFill>
        <p:spPr>
          <a:xfrm>
            <a:off x="5784775" y="1308611"/>
            <a:ext cx="2962275" cy="1543050"/>
          </a:xfrm>
          <a:prstGeom prst="rect">
            <a:avLst/>
          </a:prstGeom>
          <a:noFill/>
          <a:ln>
            <a:noFill/>
          </a:ln>
        </p:spPr>
      </p:pic>
      <p:pic>
        <p:nvPicPr>
          <p:cNvPr id="595" name="Google Shape;595;p39"/>
          <p:cNvPicPr preferRelativeResize="0"/>
          <p:nvPr/>
        </p:nvPicPr>
        <p:blipFill rotWithShape="1">
          <a:blip r:embed="rId5">
            <a:alphaModFix/>
          </a:blip>
          <a:srcRect b="0" l="0" r="11793" t="0"/>
          <a:stretch/>
        </p:blipFill>
        <p:spPr>
          <a:xfrm>
            <a:off x="8104805" y="4625475"/>
            <a:ext cx="705819" cy="400100"/>
          </a:xfrm>
          <a:prstGeom prst="rect">
            <a:avLst/>
          </a:prstGeom>
          <a:noFill/>
          <a:ln>
            <a:noFill/>
          </a:ln>
        </p:spPr>
      </p:pic>
      <p:sp>
        <p:nvSpPr>
          <p:cNvPr id="596" name="Google Shape;596;p39"/>
          <p:cNvSpPr txBox="1"/>
          <p:nvPr/>
        </p:nvSpPr>
        <p:spPr>
          <a:xfrm>
            <a:off x="4447725" y="3132713"/>
            <a:ext cx="4401900" cy="121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wil volledige transparantie over het stedelijk budget. Eeklonaren mogen mee bepalen welke (deel)budgetten prioriteit verdienen. (jaarlijkse bevraging).  </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graphicFrame>
        <p:nvGraphicFramePr>
          <p:cNvPr id="71" name="Google Shape;71;p4"/>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098900"/>
                <a:gridCol w="1494125"/>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77.48%</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22.52%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sp>
        <p:nvSpPr>
          <p:cNvPr id="72" name="Google Shape;72;p4"/>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Heb je al gehoord van #TEAM9900?</a:t>
            </a:r>
            <a:endParaRPr b="0" i="0" sz="1600" u="none" cap="none" strike="noStrike">
              <a:solidFill>
                <a:srgbClr val="000000"/>
              </a:solidFill>
              <a:latin typeface="Arial"/>
              <a:ea typeface="Arial"/>
              <a:cs typeface="Arial"/>
              <a:sym typeface="Arial"/>
            </a:endParaRPr>
          </a:p>
        </p:txBody>
      </p:sp>
      <p:graphicFrame>
        <p:nvGraphicFramePr>
          <p:cNvPr id="73" name="Google Shape;73;p4"/>
          <p:cNvGraphicFramePr/>
          <p:nvPr/>
        </p:nvGraphicFramePr>
        <p:xfrm>
          <a:off x="285750" y="2819401"/>
          <a:ext cx="3000000" cy="3000000"/>
        </p:xfrm>
        <a:graphic>
          <a:graphicData uri="http://schemas.openxmlformats.org/drawingml/2006/table">
            <a:tbl>
              <a:tblPr>
                <a:noFill/>
                <a:tableStyleId>{6455E734-84E8-47C5-856F-843237004DEB}</a:tableStyleId>
              </a:tblPr>
              <a:tblGrid>
                <a:gridCol w="2098900"/>
                <a:gridCol w="1494125"/>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Via sociale media</a:t>
                      </a:r>
                      <a:endParaRPr b="1"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61.58%</a:t>
                      </a:r>
                      <a:endParaRPr b="1" sz="1400" u="none" cap="none" strike="noStrike">
                        <a:solidFill>
                          <a:srgbClr val="000000"/>
                        </a:solidFill>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Via de krant</a:t>
                      </a:r>
                      <a:endParaRPr b="1"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40.89%</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Via vrienden/kennissen </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31.03%</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Regionale TV</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3.45%</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Anders</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5.42%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74" name="Google Shape;74;p4"/>
          <p:cNvSpPr txBox="1"/>
          <p:nvPr/>
        </p:nvSpPr>
        <p:spPr>
          <a:xfrm>
            <a:off x="278593" y="2343151"/>
            <a:ext cx="87630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none" cap="none" strike="noStrike">
                <a:solidFill>
                  <a:srgbClr val="000000"/>
                </a:solidFill>
                <a:latin typeface="Calibri"/>
                <a:ea typeface="Calibri"/>
                <a:cs typeface="Calibri"/>
                <a:sym typeface="Calibri"/>
              </a:rPr>
              <a:t>Via welke bron?</a:t>
            </a:r>
            <a:endParaRPr b="0" i="0" sz="1600" u="none" cap="none" strike="noStrike">
              <a:solidFill>
                <a:srgbClr val="000000"/>
              </a:solidFill>
              <a:latin typeface="Arial"/>
              <a:ea typeface="Arial"/>
              <a:cs typeface="Arial"/>
              <a:sym typeface="Arial"/>
            </a:endParaRPr>
          </a:p>
        </p:txBody>
      </p:sp>
      <p:pic>
        <p:nvPicPr>
          <p:cNvPr id="75" name="Google Shape;75;p4"/>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pic>
        <p:nvPicPr>
          <p:cNvPr id="76" name="Google Shape;76;p4"/>
          <p:cNvPicPr preferRelativeResize="0"/>
          <p:nvPr/>
        </p:nvPicPr>
        <p:blipFill rotWithShape="1">
          <a:blip r:embed="rId4">
            <a:alphaModFix/>
          </a:blip>
          <a:srcRect b="0" l="0" r="0" t="0"/>
          <a:stretch/>
        </p:blipFill>
        <p:spPr>
          <a:xfrm>
            <a:off x="4318200" y="1428750"/>
            <a:ext cx="4403502" cy="2990852"/>
          </a:xfrm>
          <a:prstGeom prst="rect">
            <a:avLst/>
          </a:prstGeom>
          <a:noFill/>
          <a:ln>
            <a:noFill/>
          </a:ln>
        </p:spPr>
      </p:pic>
      <p:sp>
        <p:nvSpPr>
          <p:cNvPr id="77" name="Google Shape;77;p4"/>
          <p:cNvSpPr txBox="1"/>
          <p:nvPr/>
        </p:nvSpPr>
        <p:spPr>
          <a:xfrm>
            <a:off x="3472450" y="4561375"/>
            <a:ext cx="4622100" cy="46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#TEAM9900 heeft de start niet gemist!</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0"/>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WONEN</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Woon je graag in jouw straat?</a:t>
            </a:r>
            <a:endParaRPr b="0" i="0" sz="1600" u="none" cap="none" strike="noStrike">
              <a:solidFill>
                <a:srgbClr val="000000"/>
              </a:solidFill>
              <a:latin typeface="Calibri"/>
              <a:ea typeface="Calibri"/>
              <a:cs typeface="Calibri"/>
              <a:sym typeface="Calibri"/>
            </a:endParaRPr>
          </a:p>
        </p:txBody>
      </p:sp>
      <p:sp>
        <p:nvSpPr>
          <p:cNvPr id="602" name="Google Shape;602;p40"/>
          <p:cNvSpPr txBox="1"/>
          <p:nvPr/>
        </p:nvSpPr>
        <p:spPr>
          <a:xfrm>
            <a:off x="190500" y="1566350"/>
            <a:ext cx="5299800" cy="48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Meer dan 75%  van de bevraagden woont graag in hun straat (78,24%)</a:t>
            </a:r>
            <a:endParaRPr b="1" i="0" sz="1400" u="none" cap="none" strike="noStrike">
              <a:solidFill>
                <a:srgbClr val="000000"/>
              </a:solidFill>
              <a:latin typeface="Calibri"/>
              <a:ea typeface="Calibri"/>
              <a:cs typeface="Calibri"/>
              <a:sym typeface="Calibri"/>
            </a:endParaRPr>
          </a:p>
        </p:txBody>
      </p:sp>
      <p:pic>
        <p:nvPicPr>
          <p:cNvPr id="603" name="Google Shape;603;p40"/>
          <p:cNvPicPr preferRelativeResize="0"/>
          <p:nvPr/>
        </p:nvPicPr>
        <p:blipFill rotWithShape="1">
          <a:blip r:embed="rId3">
            <a:alphaModFix/>
          </a:blip>
          <a:srcRect b="0" l="0" r="0" t="0"/>
          <a:stretch/>
        </p:blipFill>
        <p:spPr>
          <a:xfrm>
            <a:off x="5748825" y="2641300"/>
            <a:ext cx="3061800" cy="1722275"/>
          </a:xfrm>
          <a:prstGeom prst="rect">
            <a:avLst/>
          </a:prstGeom>
          <a:noFill/>
          <a:ln>
            <a:noFill/>
          </a:ln>
        </p:spPr>
      </p:pic>
      <p:pic>
        <p:nvPicPr>
          <p:cNvPr id="604" name="Google Shape;604;p40"/>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pic>
        <p:nvPicPr>
          <p:cNvPr id="605" name="Google Shape;605;p40"/>
          <p:cNvPicPr preferRelativeResize="0"/>
          <p:nvPr/>
        </p:nvPicPr>
        <p:blipFill rotWithShape="1">
          <a:blip r:embed="rId5">
            <a:alphaModFix/>
          </a:blip>
          <a:srcRect b="0" l="0" r="0" t="0"/>
          <a:stretch/>
        </p:blipFill>
        <p:spPr>
          <a:xfrm>
            <a:off x="5562600" y="960175"/>
            <a:ext cx="3248025" cy="1419225"/>
          </a:xfrm>
          <a:prstGeom prst="rect">
            <a:avLst/>
          </a:prstGeom>
          <a:noFill/>
          <a:ln>
            <a:noFill/>
          </a:ln>
        </p:spPr>
      </p:pic>
      <p:sp>
        <p:nvSpPr>
          <p:cNvPr id="606" name="Google Shape;606;p40"/>
          <p:cNvSpPr txBox="1"/>
          <p:nvPr/>
        </p:nvSpPr>
        <p:spPr>
          <a:xfrm>
            <a:off x="454650" y="3046125"/>
            <a:ext cx="4760100" cy="91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wil dat elke inwoner tevreden is over de straat waarin hij woont.  Daartoe is het belangrijk bevragingen te organiseren op straatniveau.</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41"/>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Is er voldoende groen in jouw straat?</a:t>
            </a:r>
            <a:endParaRPr b="0" i="0" sz="1600" u="none" cap="none" strike="noStrike">
              <a:solidFill>
                <a:srgbClr val="000000"/>
              </a:solidFill>
              <a:latin typeface="Calibri"/>
              <a:ea typeface="Calibri"/>
              <a:cs typeface="Calibri"/>
              <a:sym typeface="Calibri"/>
            </a:endParaRPr>
          </a:p>
        </p:txBody>
      </p:sp>
      <p:sp>
        <p:nvSpPr>
          <p:cNvPr id="612" name="Google Shape;612;p41"/>
          <p:cNvSpPr txBox="1"/>
          <p:nvPr/>
        </p:nvSpPr>
        <p:spPr>
          <a:xfrm>
            <a:off x="219950" y="1270363"/>
            <a:ext cx="4821600" cy="43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⅔ vindt dat er voldoende groen is in hun straat (67,75%)</a:t>
            </a:r>
            <a:endParaRPr b="1" i="0" sz="1400" u="none" cap="none" strike="noStrike">
              <a:solidFill>
                <a:srgbClr val="000000"/>
              </a:solidFill>
              <a:latin typeface="Calibri"/>
              <a:ea typeface="Calibri"/>
              <a:cs typeface="Calibri"/>
              <a:sym typeface="Calibri"/>
            </a:endParaRPr>
          </a:p>
        </p:txBody>
      </p:sp>
      <p:pic>
        <p:nvPicPr>
          <p:cNvPr id="613" name="Google Shape;613;p41"/>
          <p:cNvPicPr preferRelativeResize="0"/>
          <p:nvPr/>
        </p:nvPicPr>
        <p:blipFill rotWithShape="1">
          <a:blip r:embed="rId3">
            <a:alphaModFix/>
          </a:blip>
          <a:srcRect b="0" l="0" r="0" t="0"/>
          <a:stretch/>
        </p:blipFill>
        <p:spPr>
          <a:xfrm>
            <a:off x="5522125" y="2475475"/>
            <a:ext cx="3374226" cy="1918600"/>
          </a:xfrm>
          <a:prstGeom prst="rect">
            <a:avLst/>
          </a:prstGeom>
          <a:noFill/>
          <a:ln>
            <a:noFill/>
          </a:ln>
        </p:spPr>
      </p:pic>
      <p:pic>
        <p:nvPicPr>
          <p:cNvPr id="614" name="Google Shape;614;p41"/>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pic>
        <p:nvPicPr>
          <p:cNvPr id="615" name="Google Shape;615;p41"/>
          <p:cNvPicPr preferRelativeResize="0"/>
          <p:nvPr/>
        </p:nvPicPr>
        <p:blipFill rotWithShape="1">
          <a:blip r:embed="rId5">
            <a:alphaModFix/>
          </a:blip>
          <a:srcRect b="0" l="0" r="0" t="0"/>
          <a:stretch/>
        </p:blipFill>
        <p:spPr>
          <a:xfrm>
            <a:off x="5661413" y="760538"/>
            <a:ext cx="3095625" cy="1457325"/>
          </a:xfrm>
          <a:prstGeom prst="rect">
            <a:avLst/>
          </a:prstGeom>
          <a:noFill/>
          <a:ln>
            <a:noFill/>
          </a:ln>
        </p:spPr>
      </p:pic>
      <p:sp>
        <p:nvSpPr>
          <p:cNvPr id="616" name="Google Shape;616;p41"/>
          <p:cNvSpPr txBox="1"/>
          <p:nvPr/>
        </p:nvSpPr>
        <p:spPr>
          <a:xfrm>
            <a:off x="219950" y="3009225"/>
            <a:ext cx="4612500" cy="85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inzetten op een goed onderhoud van onze Eeklose straten. De aanwezigheid van groen en bloemen is een meerwaarde.  </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42"/>
          <p:cNvPicPr preferRelativeResize="0"/>
          <p:nvPr/>
        </p:nvPicPr>
        <p:blipFill rotWithShape="1">
          <a:blip r:embed="rId3">
            <a:alphaModFix/>
          </a:blip>
          <a:srcRect b="0" l="0" r="0" t="0"/>
          <a:stretch/>
        </p:blipFill>
        <p:spPr>
          <a:xfrm>
            <a:off x="243875" y="1344136"/>
            <a:ext cx="8072825" cy="645826"/>
          </a:xfrm>
          <a:prstGeom prst="rect">
            <a:avLst/>
          </a:prstGeom>
          <a:noFill/>
          <a:ln cap="flat" cmpd="sng" w="9525">
            <a:solidFill>
              <a:srgbClr val="000000"/>
            </a:solidFill>
            <a:prstDash val="solid"/>
            <a:round/>
            <a:headEnd len="sm" w="sm" type="none"/>
            <a:tailEnd len="sm" w="sm" type="none"/>
          </a:ln>
        </p:spPr>
      </p:pic>
      <p:sp>
        <p:nvSpPr>
          <p:cNvPr id="622" name="Google Shape;622;p42"/>
          <p:cNvSpPr txBox="1"/>
          <p:nvPr/>
        </p:nvSpPr>
        <p:spPr>
          <a:xfrm>
            <a:off x="190500" y="714375"/>
            <a:ext cx="8763000" cy="47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Is er voldoende parkeerplaats in jouw straat?</a:t>
            </a:r>
            <a:endParaRPr b="0" i="0" sz="1400" u="none" cap="none" strike="noStrike">
              <a:solidFill>
                <a:srgbClr val="000000"/>
              </a:solidFill>
              <a:latin typeface="Arial"/>
              <a:ea typeface="Arial"/>
              <a:cs typeface="Arial"/>
              <a:sym typeface="Arial"/>
            </a:endParaRPr>
          </a:p>
        </p:txBody>
      </p:sp>
      <p:pic>
        <p:nvPicPr>
          <p:cNvPr id="623" name="Google Shape;623;p42"/>
          <p:cNvPicPr preferRelativeResize="0"/>
          <p:nvPr/>
        </p:nvPicPr>
        <p:blipFill rotWithShape="1">
          <a:blip r:embed="rId4">
            <a:alphaModFix/>
          </a:blip>
          <a:srcRect b="0" l="0" r="0" t="0"/>
          <a:stretch/>
        </p:blipFill>
        <p:spPr>
          <a:xfrm>
            <a:off x="6170519" y="2473463"/>
            <a:ext cx="2146183" cy="1465838"/>
          </a:xfrm>
          <a:prstGeom prst="rect">
            <a:avLst/>
          </a:prstGeom>
          <a:noFill/>
          <a:ln>
            <a:noFill/>
          </a:ln>
        </p:spPr>
      </p:pic>
      <p:pic>
        <p:nvPicPr>
          <p:cNvPr id="624" name="Google Shape;624;p42"/>
          <p:cNvPicPr preferRelativeResize="0"/>
          <p:nvPr/>
        </p:nvPicPr>
        <p:blipFill rotWithShape="1">
          <a:blip r:embed="rId5">
            <a:alphaModFix/>
          </a:blip>
          <a:srcRect b="0" l="0" r="11793" t="0"/>
          <a:stretch/>
        </p:blipFill>
        <p:spPr>
          <a:xfrm>
            <a:off x="8104805" y="4625475"/>
            <a:ext cx="705819" cy="400100"/>
          </a:xfrm>
          <a:prstGeom prst="rect">
            <a:avLst/>
          </a:prstGeom>
          <a:noFill/>
          <a:ln>
            <a:noFill/>
          </a:ln>
        </p:spPr>
      </p:pic>
      <p:sp>
        <p:nvSpPr>
          <p:cNvPr id="625" name="Google Shape;625;p42"/>
          <p:cNvSpPr txBox="1"/>
          <p:nvPr/>
        </p:nvSpPr>
        <p:spPr>
          <a:xfrm>
            <a:off x="243875" y="2841425"/>
            <a:ext cx="5726700" cy="89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de parkeerproblematiek per wijk en straat bekijken. Uit de bevraging leren we dat dit zeer plaatsgebonden is en dan ook zo moet aangepakt worden.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graphicFrame>
        <p:nvGraphicFramePr>
          <p:cNvPr id="630" name="Google Shape;630;p43"/>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 </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Akkoord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26.91%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Geen Mening</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37.60%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Niet Akkoord</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35.50%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631" name="Google Shape;631;p43"/>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Er is voldoende aanbod aan betaalbare en kwalitatieve woningen in Eeklo</a:t>
            </a:r>
            <a:endParaRPr b="0" i="0" sz="1600" u="none" cap="none" strike="noStrike">
              <a:solidFill>
                <a:srgbClr val="000000"/>
              </a:solidFill>
              <a:latin typeface="Calibri"/>
              <a:ea typeface="Calibri"/>
              <a:cs typeface="Calibri"/>
              <a:sym typeface="Calibri"/>
            </a:endParaRPr>
          </a:p>
        </p:txBody>
      </p:sp>
      <p:pic>
        <p:nvPicPr>
          <p:cNvPr descr="Afbeelding met tekst, schermopname, nummer, Lettertype&#10;&#10;Automatisch gegenereerde beschrijving" id="632" name="Google Shape;632;p43"/>
          <p:cNvPicPr preferRelativeResize="0"/>
          <p:nvPr/>
        </p:nvPicPr>
        <p:blipFill rotWithShape="1">
          <a:blip r:embed="rId3">
            <a:alphaModFix/>
          </a:blip>
          <a:srcRect b="0" l="0" r="0" t="0"/>
          <a:stretch/>
        </p:blipFill>
        <p:spPr>
          <a:xfrm>
            <a:off x="451400" y="2800350"/>
            <a:ext cx="2752826" cy="1935101"/>
          </a:xfrm>
          <a:prstGeom prst="rect">
            <a:avLst/>
          </a:prstGeom>
          <a:noFill/>
          <a:ln>
            <a:noFill/>
          </a:ln>
        </p:spPr>
      </p:pic>
      <p:pic>
        <p:nvPicPr>
          <p:cNvPr id="633" name="Google Shape;633;p43"/>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634" name="Google Shape;634;p43"/>
          <p:cNvSpPr txBox="1"/>
          <p:nvPr/>
        </p:nvSpPr>
        <p:spPr>
          <a:xfrm>
            <a:off x="4014000" y="3356300"/>
            <a:ext cx="40908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#TEAM9900 zal deze materie op straat- en wijkniveau benaderen om zo de gepaste maatregelen te kunnen nemen.</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graphicFrame>
        <p:nvGraphicFramePr>
          <p:cNvPr id="639" name="Google Shape;639;p44"/>
          <p:cNvGraphicFramePr/>
          <p:nvPr/>
        </p:nvGraphicFramePr>
        <p:xfrm>
          <a:off x="285750" y="1190625"/>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42.75%</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Neen</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40.65%</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a:t>
                      </a:r>
                      <a:endParaRPr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16.60%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640" name="Google Shape;640;p44"/>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Moet de stad zélf in voldoende betaalbare en kwalitatieve woningen voorzien?</a:t>
            </a:r>
            <a:endParaRPr b="0" i="0" sz="1600" u="none" cap="none" strike="noStrike">
              <a:solidFill>
                <a:srgbClr val="000000"/>
              </a:solidFill>
              <a:latin typeface="Calibri"/>
              <a:ea typeface="Calibri"/>
              <a:cs typeface="Calibri"/>
              <a:sym typeface="Calibri"/>
            </a:endParaRPr>
          </a:p>
        </p:txBody>
      </p:sp>
      <p:pic>
        <p:nvPicPr>
          <p:cNvPr id="641" name="Google Shape;641;p44"/>
          <p:cNvPicPr preferRelativeResize="0"/>
          <p:nvPr/>
        </p:nvPicPr>
        <p:blipFill rotWithShape="1">
          <a:blip r:embed="rId3">
            <a:alphaModFix/>
          </a:blip>
          <a:srcRect b="0" l="0" r="0" t="0"/>
          <a:stretch/>
        </p:blipFill>
        <p:spPr>
          <a:xfrm>
            <a:off x="5644528" y="2597850"/>
            <a:ext cx="3213723" cy="1687200"/>
          </a:xfrm>
          <a:prstGeom prst="rect">
            <a:avLst/>
          </a:prstGeom>
          <a:noFill/>
          <a:ln>
            <a:noFill/>
          </a:ln>
        </p:spPr>
      </p:pic>
      <p:pic>
        <p:nvPicPr>
          <p:cNvPr id="642" name="Google Shape;642;p44"/>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643" name="Google Shape;643;p44"/>
          <p:cNvSpPr txBox="1"/>
          <p:nvPr/>
        </p:nvSpPr>
        <p:spPr>
          <a:xfrm>
            <a:off x="285750" y="3080550"/>
            <a:ext cx="4444800" cy="72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hier in de volgende bevragingen dieper op ingaan om dit verder uit te klaren.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5"/>
          <p:cNvSpPr txBox="1"/>
          <p:nvPr/>
        </p:nvSpPr>
        <p:spPr>
          <a:xfrm>
            <a:off x="190500" y="632750"/>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Wat kan beter in jouw straat (deel 1)</a:t>
            </a:r>
            <a:endParaRPr b="1" i="0" sz="1600" u="none" cap="none" strike="noStrike">
              <a:solidFill>
                <a:srgbClr val="000000"/>
              </a:solidFill>
              <a:latin typeface="Calibri"/>
              <a:ea typeface="Calibri"/>
              <a:cs typeface="Calibri"/>
              <a:sym typeface="Calibri"/>
            </a:endParaRPr>
          </a:p>
        </p:txBody>
      </p:sp>
      <p:sp>
        <p:nvSpPr>
          <p:cNvPr id="649" name="Google Shape;649;p45"/>
          <p:cNvSpPr txBox="1"/>
          <p:nvPr/>
        </p:nvSpPr>
        <p:spPr>
          <a:xfrm>
            <a:off x="244925" y="1025075"/>
            <a:ext cx="8327700" cy="3483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Mobiliteit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Voet- en fietspaden verbreden + (her)aanleggen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Ontbreken van/of verouderde wegmarkeringen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Straten heraanleggen of mankementen wegwerken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Creëren van veilige oversteekplaatsen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Vermijden van sluipverkeer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Parkeerbeleid</a:t>
            </a:r>
            <a:r>
              <a:rPr b="0" i="0" lang="en-US" sz="1200" u="none" cap="none" strike="noStrike">
                <a:solidFill>
                  <a:schemeClr val="dk1"/>
                </a:solidFill>
                <a:highlight>
                  <a:srgbClr val="FFFFFF"/>
                </a:highlight>
                <a:latin typeface="Calibri"/>
                <a:ea typeface="Calibri"/>
                <a:cs typeface="Calibri"/>
                <a:sym typeface="Calibri"/>
              </a:rPr>
              <a:t>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Meer parkeerplaatsen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Bewonerskaarten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Gratis parkeren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Blauwe zones uitbreiden qua uur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Handhaving naar foutparkeerders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Afvalbeleid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Sluikstorten aanpakken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Meer vuilnisbakken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Speelgelegenheid voor kinderen</a:t>
            </a:r>
            <a:endParaRPr b="1"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650" name="Google Shape;650;p45"/>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g2ee4ffb337b_1_80"/>
          <p:cNvSpPr txBox="1"/>
          <p:nvPr/>
        </p:nvSpPr>
        <p:spPr>
          <a:xfrm>
            <a:off x="190500" y="63272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Wat kan beter in jouw straat (deel 2)</a:t>
            </a:r>
            <a:endParaRPr b="1" i="0" sz="1600" u="none" cap="none" strike="noStrike">
              <a:solidFill>
                <a:srgbClr val="000000"/>
              </a:solidFill>
              <a:latin typeface="Calibri"/>
              <a:ea typeface="Calibri"/>
              <a:cs typeface="Calibri"/>
              <a:sym typeface="Calibri"/>
            </a:endParaRPr>
          </a:p>
        </p:txBody>
      </p:sp>
      <p:sp>
        <p:nvSpPr>
          <p:cNvPr id="656" name="Google Shape;656;g2ee4ffb337b_1_80"/>
          <p:cNvSpPr txBox="1"/>
          <p:nvPr/>
        </p:nvSpPr>
        <p:spPr>
          <a:xfrm>
            <a:off x="235875" y="1016000"/>
            <a:ext cx="8327700" cy="3936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Veiligheid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Snelheid in de straten beperken (d.m.v. tractorsluis, snelheidsremmers, zone 30 ...)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Drugsbeleid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Overlast aanpakken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Straatverlichting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Camera’s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Honden aan leiband of met muilband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Groen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Meer groen in de straat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Vraag naar bomen, bloemenperkjes, groenelementen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Gerooide bomen herplanten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Meer groene voortuintjes of geveltuintjes, wel mét inspraak!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Ontharding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De stad moet meer aan groenonderhoud doen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Snoeien van bomen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Aangeplant groen onderhouden </a:t>
            </a:r>
            <a:endParaRPr b="0" i="0" sz="1200" u="none" cap="none" strike="noStrike">
              <a:solidFill>
                <a:schemeClr val="dk1"/>
              </a:solidFill>
              <a:highlight>
                <a:srgbClr val="FFFFFF"/>
              </a:highlight>
              <a:latin typeface="Calibri"/>
              <a:ea typeface="Calibri"/>
              <a:cs typeface="Calibri"/>
              <a:sym typeface="Calibri"/>
            </a:endParaRPr>
          </a:p>
          <a:p>
            <a:pPr indent="-304800" lvl="0" marL="11430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Boomafval op straat weghalen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Onderhoud van grachten!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657" name="Google Shape;657;g2ee4ffb337b_1_80"/>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graphicFrame>
        <p:nvGraphicFramePr>
          <p:cNvPr id="662" name="Google Shape;662;p46"/>
          <p:cNvGraphicFramePr/>
          <p:nvPr/>
        </p:nvGraphicFramePr>
        <p:xfrm>
          <a:off x="257015" y="1635646"/>
          <a:ext cx="3000000" cy="3000000"/>
        </p:xfrm>
        <a:graphic>
          <a:graphicData uri="http://schemas.openxmlformats.org/drawingml/2006/table">
            <a:tbl>
              <a:tblPr>
                <a:noFill/>
                <a:tableStyleId>{6455E734-84E8-47C5-856F-843237004DEB}</a:tableStyleId>
              </a:tblPr>
              <a:tblGrid>
                <a:gridCol w="5784550"/>
                <a:gridCol w="174290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Ja, bedrijven genoeg, dat zal geen probleem zijn</a:t>
                      </a:r>
                      <a:endParaRPr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29.20%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Neen, we moeten meer inzetten op werk in eigen streek door onze stad aantrekkelijker te maken voor meer en/of grotere bedrijven.</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57.63%</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geen mening daarover</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13.17%</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663" name="Google Shape;663;p46"/>
          <p:cNvSpPr txBox="1"/>
          <p:nvPr/>
        </p:nvSpPr>
        <p:spPr>
          <a:xfrm>
            <a:off x="190500" y="714375"/>
            <a:ext cx="8091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ECONOMIE</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Denk jij dat er in de toekomst nog voldoende werkgelegenheid zal zijn in onze stad en onmiddellijke omgeving?</a:t>
            </a:r>
            <a:endParaRPr b="0" i="0" sz="1600" u="none" cap="none" strike="noStrike">
              <a:solidFill>
                <a:srgbClr val="000000"/>
              </a:solidFill>
              <a:latin typeface="Calibri"/>
              <a:ea typeface="Calibri"/>
              <a:cs typeface="Calibri"/>
              <a:sym typeface="Calibri"/>
            </a:endParaRPr>
          </a:p>
        </p:txBody>
      </p:sp>
      <p:pic>
        <p:nvPicPr>
          <p:cNvPr id="664" name="Google Shape;664;p46"/>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
        <p:nvSpPr>
          <p:cNvPr id="665" name="Google Shape;665;p46"/>
          <p:cNvSpPr txBox="1"/>
          <p:nvPr/>
        </p:nvSpPr>
        <p:spPr>
          <a:xfrm>
            <a:off x="257025" y="3417775"/>
            <a:ext cx="7685700" cy="61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in haar programma inzetten op lokale tewerkstelling en arbeidsplaatsen.  We nemen voldoende opties op in ons partijprogramma.</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graphicFrame>
        <p:nvGraphicFramePr>
          <p:cNvPr id="670" name="Google Shape;670;p47"/>
          <p:cNvGraphicFramePr/>
          <p:nvPr/>
        </p:nvGraphicFramePr>
        <p:xfrm>
          <a:off x="190500" y="1595513"/>
          <a:ext cx="3000000" cy="3000000"/>
        </p:xfrm>
        <a:graphic>
          <a:graphicData uri="http://schemas.openxmlformats.org/drawingml/2006/table">
            <a:tbl>
              <a:tblPr>
                <a:noFill/>
                <a:tableStyleId>{6455E734-84E8-47C5-856F-843237004DEB}</a:tableStyleId>
              </a:tblPr>
              <a:tblGrid>
                <a:gridCol w="6458200"/>
                <a:gridCol w="1813325"/>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De stad moet meer middelen vrijmaken voor de lokale economie</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48.09%</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De stad moet meer grote evenementen organiseren die voor iedereen toegankelijk zijn</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31.49%</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De stad moet anderen aanmoedigen en ondersteunen om meer activiteiten in Eeklo te organiseren</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49.05%</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"Stad moet juust niet"</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9.92%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sp>
        <p:nvSpPr>
          <p:cNvPr id="671" name="Google Shape;671;p47"/>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Het Eeklose centrum kan alleen maar aangenaam en gezellig zijn met voldoende horeca en handelszaken. Meer grote evenementen voor de Eeklonaar zouden welkom zijn.</a:t>
            </a:r>
            <a:endParaRPr b="0" i="0" sz="1600" u="none" cap="none" strike="noStrike">
              <a:solidFill>
                <a:srgbClr val="000000"/>
              </a:solidFill>
              <a:latin typeface="Calibri"/>
              <a:ea typeface="Calibri"/>
              <a:cs typeface="Calibri"/>
              <a:sym typeface="Calibri"/>
            </a:endParaRPr>
          </a:p>
        </p:txBody>
      </p:sp>
      <p:pic>
        <p:nvPicPr>
          <p:cNvPr id="672" name="Google Shape;672;p47"/>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
        <p:nvSpPr>
          <p:cNvPr id="673" name="Google Shape;673;p47"/>
          <p:cNvSpPr txBox="1"/>
          <p:nvPr/>
        </p:nvSpPr>
        <p:spPr>
          <a:xfrm>
            <a:off x="790200" y="3657150"/>
            <a:ext cx="73146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een belangrijke partner zijn voor al wie onderneemt en organiseert. </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48"/>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ALGEMENE TEVREDENHEID</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Ik woon graag in Eeklo</a:t>
            </a:r>
            <a:endParaRPr b="0" i="0" sz="1600" u="none" cap="none" strike="noStrike">
              <a:solidFill>
                <a:srgbClr val="000000"/>
              </a:solidFill>
              <a:latin typeface="Calibri"/>
              <a:ea typeface="Calibri"/>
              <a:cs typeface="Calibri"/>
              <a:sym typeface="Calibri"/>
            </a:endParaRPr>
          </a:p>
        </p:txBody>
      </p:sp>
      <p:sp>
        <p:nvSpPr>
          <p:cNvPr id="679" name="Google Shape;679;p48"/>
          <p:cNvSpPr txBox="1"/>
          <p:nvPr/>
        </p:nvSpPr>
        <p:spPr>
          <a:xfrm>
            <a:off x="190500" y="1858575"/>
            <a:ext cx="3703500" cy="47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Meer dan 80% (82,25%) woont graag in Eeklo</a:t>
            </a:r>
            <a:endParaRPr b="1" i="0" sz="1400" u="none" cap="none" strike="noStrike">
              <a:solidFill>
                <a:srgbClr val="000000"/>
              </a:solidFill>
              <a:latin typeface="Calibri"/>
              <a:ea typeface="Calibri"/>
              <a:cs typeface="Calibri"/>
              <a:sym typeface="Calibri"/>
            </a:endParaRPr>
          </a:p>
        </p:txBody>
      </p:sp>
      <p:pic>
        <p:nvPicPr>
          <p:cNvPr id="680" name="Google Shape;680;p48"/>
          <p:cNvPicPr preferRelativeResize="0"/>
          <p:nvPr/>
        </p:nvPicPr>
        <p:blipFill rotWithShape="1">
          <a:blip r:embed="rId3">
            <a:alphaModFix/>
          </a:blip>
          <a:srcRect b="14102" l="0" r="0" t="33434"/>
          <a:stretch/>
        </p:blipFill>
        <p:spPr>
          <a:xfrm>
            <a:off x="5210050" y="2892650"/>
            <a:ext cx="2714750" cy="1424200"/>
          </a:xfrm>
          <a:prstGeom prst="rect">
            <a:avLst/>
          </a:prstGeom>
          <a:noFill/>
          <a:ln>
            <a:noFill/>
          </a:ln>
        </p:spPr>
      </p:pic>
      <p:pic>
        <p:nvPicPr>
          <p:cNvPr id="681" name="Google Shape;681;p48"/>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pic>
        <p:nvPicPr>
          <p:cNvPr id="682" name="Google Shape;682;p48"/>
          <p:cNvPicPr preferRelativeResize="0"/>
          <p:nvPr/>
        </p:nvPicPr>
        <p:blipFill rotWithShape="1">
          <a:blip r:embed="rId5">
            <a:alphaModFix/>
          </a:blip>
          <a:srcRect b="0" l="0" r="0" t="0"/>
          <a:stretch/>
        </p:blipFill>
        <p:spPr>
          <a:xfrm>
            <a:off x="5000563" y="1448313"/>
            <a:ext cx="3133725" cy="1295400"/>
          </a:xfrm>
          <a:prstGeom prst="rect">
            <a:avLst/>
          </a:prstGeom>
          <a:noFill/>
          <a:ln>
            <a:noFill/>
          </a:ln>
        </p:spPr>
      </p:pic>
      <p:sp>
        <p:nvSpPr>
          <p:cNvPr id="683" name="Google Shape;683;p48"/>
          <p:cNvSpPr txBox="1"/>
          <p:nvPr/>
        </p:nvSpPr>
        <p:spPr>
          <a:xfrm>
            <a:off x="263750" y="3404650"/>
            <a:ext cx="49986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stelt vast dat het in Eeklo goed om wonen is.  </a:t>
            </a:r>
            <a:endParaRPr b="1" i="0" sz="1600" u="none" cap="none" strike="noStrike">
              <a:solidFill>
                <a:srgbClr val="000000"/>
              </a:solidFill>
              <a:latin typeface="Calibri"/>
              <a:ea typeface="Calibri"/>
              <a:cs typeface="Calibri"/>
              <a:sym typeface="Calibri"/>
            </a:endParaRPr>
          </a:p>
        </p:txBody>
      </p:sp>
      <p:sp>
        <p:nvSpPr>
          <p:cNvPr id="684" name="Google Shape;684;p48"/>
          <p:cNvSpPr txBox="1"/>
          <p:nvPr/>
        </p:nvSpPr>
        <p:spPr>
          <a:xfrm>
            <a:off x="6643700" y="3804850"/>
            <a:ext cx="625500" cy="70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82,2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nvSpPr>
        <p:spPr>
          <a:xfrm>
            <a:off x="306781" y="699542"/>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Woon je in Eeklo?        	JA: 94,47%         NEEN 5,53%</a:t>
            </a:r>
            <a:endParaRPr b="0" i="0" sz="1600" u="none" cap="none" strike="noStrike">
              <a:solidFill>
                <a:srgbClr val="000000"/>
              </a:solidFill>
              <a:latin typeface="Arial"/>
              <a:ea typeface="Arial"/>
              <a:cs typeface="Arial"/>
              <a:sym typeface="Arial"/>
            </a:endParaRPr>
          </a:p>
        </p:txBody>
      </p:sp>
      <p:pic>
        <p:nvPicPr>
          <p:cNvPr id="83" name="Google Shape;83;p5"/>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pic>
        <p:nvPicPr>
          <p:cNvPr id="84" name="Google Shape;84;p5"/>
          <p:cNvPicPr preferRelativeResize="0"/>
          <p:nvPr/>
        </p:nvPicPr>
        <p:blipFill rotWithShape="1">
          <a:blip r:embed="rId4">
            <a:alphaModFix/>
          </a:blip>
          <a:srcRect b="0" l="0" r="0" t="0"/>
          <a:stretch/>
        </p:blipFill>
        <p:spPr>
          <a:xfrm>
            <a:off x="152400" y="1190642"/>
            <a:ext cx="7592847" cy="380045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9"/>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Ik zou graag in Eeklo werken / het is leuk werken in Eeklo</a:t>
            </a:r>
            <a:endParaRPr b="0" i="0" sz="1600" u="none" cap="none" strike="noStrike">
              <a:solidFill>
                <a:srgbClr val="000000"/>
              </a:solidFill>
              <a:latin typeface="Calibri"/>
              <a:ea typeface="Calibri"/>
              <a:cs typeface="Calibri"/>
              <a:sym typeface="Calibri"/>
            </a:endParaRPr>
          </a:p>
        </p:txBody>
      </p:sp>
      <p:sp>
        <p:nvSpPr>
          <p:cNvPr id="690" name="Google Shape;690;p49"/>
          <p:cNvSpPr txBox="1"/>
          <p:nvPr/>
        </p:nvSpPr>
        <p:spPr>
          <a:xfrm>
            <a:off x="477450" y="3568125"/>
            <a:ext cx="81891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verder inzetten op stad waar het goed is om te wonen, werken en (be)leven.</a:t>
            </a:r>
            <a:endParaRPr b="1" i="0" sz="1600" u="none" cap="none" strike="noStrike">
              <a:solidFill>
                <a:srgbClr val="000000"/>
              </a:solidFill>
              <a:latin typeface="Calibri"/>
              <a:ea typeface="Calibri"/>
              <a:cs typeface="Calibri"/>
              <a:sym typeface="Calibri"/>
            </a:endParaRPr>
          </a:p>
        </p:txBody>
      </p:sp>
      <p:pic>
        <p:nvPicPr>
          <p:cNvPr id="691" name="Google Shape;691;p49"/>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pic>
        <p:nvPicPr>
          <p:cNvPr id="692" name="Google Shape;692;p49"/>
          <p:cNvPicPr preferRelativeResize="0"/>
          <p:nvPr/>
        </p:nvPicPr>
        <p:blipFill rotWithShape="1">
          <a:blip r:embed="rId4">
            <a:alphaModFix/>
          </a:blip>
          <a:srcRect b="0" l="0" r="0" t="0"/>
          <a:stretch/>
        </p:blipFill>
        <p:spPr>
          <a:xfrm>
            <a:off x="291400" y="1422675"/>
            <a:ext cx="2675519" cy="1062100"/>
          </a:xfrm>
          <a:prstGeom prst="rect">
            <a:avLst/>
          </a:prstGeom>
          <a:noFill/>
          <a:ln>
            <a:noFill/>
          </a:ln>
        </p:spPr>
      </p:pic>
      <p:sp>
        <p:nvSpPr>
          <p:cNvPr id="693" name="Google Shape;693;p49"/>
          <p:cNvSpPr txBox="1"/>
          <p:nvPr/>
        </p:nvSpPr>
        <p:spPr>
          <a:xfrm>
            <a:off x="2434475" y="2613775"/>
            <a:ext cx="3449400" cy="40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Calibri"/>
                <a:ea typeface="Calibri"/>
                <a:cs typeface="Calibri"/>
                <a:sym typeface="Calibri"/>
              </a:rPr>
              <a:t>67,5% vindt het leuk om in Eeklo te werken.</a:t>
            </a:r>
            <a:endParaRPr b="1" i="0" sz="1400" u="none" cap="none" strike="noStrike">
              <a:solidFill>
                <a:srgbClr val="000000"/>
              </a:solidFill>
              <a:latin typeface="Calibri"/>
              <a:ea typeface="Calibri"/>
              <a:cs typeface="Calibri"/>
              <a:sym typeface="Calibri"/>
            </a:endParaRPr>
          </a:p>
        </p:txBody>
      </p:sp>
      <p:pic>
        <p:nvPicPr>
          <p:cNvPr id="694" name="Google Shape;694;p49"/>
          <p:cNvPicPr preferRelativeResize="0"/>
          <p:nvPr/>
        </p:nvPicPr>
        <p:blipFill rotWithShape="1">
          <a:blip r:embed="rId5">
            <a:alphaModFix/>
          </a:blip>
          <a:srcRect b="0" l="0" r="0" t="0"/>
          <a:stretch/>
        </p:blipFill>
        <p:spPr>
          <a:xfrm>
            <a:off x="6087363" y="996450"/>
            <a:ext cx="2390775" cy="1914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50"/>
          <p:cNvSpPr txBox="1"/>
          <p:nvPr/>
        </p:nvSpPr>
        <p:spPr>
          <a:xfrm>
            <a:off x="190500" y="7143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Ik ben tevreden met het vrijetijdsaanbod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(Sport, Cultuur, verenigingen,...)</a:t>
            </a:r>
            <a:endParaRPr b="0" i="0" sz="1600" u="none" cap="none" strike="noStrike">
              <a:solidFill>
                <a:srgbClr val="000000"/>
              </a:solidFill>
              <a:latin typeface="Calibri"/>
              <a:ea typeface="Calibri"/>
              <a:cs typeface="Calibri"/>
              <a:sym typeface="Calibri"/>
            </a:endParaRPr>
          </a:p>
        </p:txBody>
      </p:sp>
      <p:sp>
        <p:nvSpPr>
          <p:cNvPr id="700" name="Google Shape;700;p50"/>
          <p:cNvSpPr txBox="1"/>
          <p:nvPr/>
        </p:nvSpPr>
        <p:spPr>
          <a:xfrm>
            <a:off x="3651100" y="1691650"/>
            <a:ext cx="4257000" cy="114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Calibri"/>
                <a:ea typeface="Calibri"/>
                <a:cs typeface="Calibri"/>
                <a:sym typeface="Calibri"/>
              </a:rPr>
              <a:t>3 op 4 respondenten (74,5%) van onze burgerbevraging geeft het vrijetijdsaanbod een 7 op 10 of meer.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dk1"/>
                </a:solidFill>
                <a:latin typeface="Calibri"/>
                <a:ea typeface="Calibri"/>
                <a:cs typeface="Calibri"/>
                <a:sym typeface="Calibri"/>
              </a:rPr>
              <a:t>1 op 3 geeft het zelfs een 9 of een 10 op 10. </a:t>
            </a:r>
            <a:endParaRPr b="1"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1" name="Google Shape;701;p50"/>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pic>
        <p:nvPicPr>
          <p:cNvPr id="702" name="Google Shape;702;p50"/>
          <p:cNvPicPr preferRelativeResize="0"/>
          <p:nvPr/>
        </p:nvPicPr>
        <p:blipFill rotWithShape="1">
          <a:blip r:embed="rId4">
            <a:alphaModFix/>
          </a:blip>
          <a:srcRect b="0" l="0" r="0" t="0"/>
          <a:stretch/>
        </p:blipFill>
        <p:spPr>
          <a:xfrm>
            <a:off x="209925" y="1784875"/>
            <a:ext cx="3248025" cy="1362075"/>
          </a:xfrm>
          <a:prstGeom prst="rect">
            <a:avLst/>
          </a:prstGeom>
          <a:noFill/>
          <a:ln>
            <a:noFill/>
          </a:ln>
        </p:spPr>
      </p:pic>
      <p:sp>
        <p:nvSpPr>
          <p:cNvPr id="703" name="Google Shape;703;p50"/>
          <p:cNvSpPr txBox="1"/>
          <p:nvPr/>
        </p:nvSpPr>
        <p:spPr>
          <a:xfrm>
            <a:off x="3651100" y="3232925"/>
            <a:ext cx="5083800" cy="98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#TEAM9900 zal verder inzetten op alle faciliteiten die van Eeklo een mooie stad maken. Sport, cultuur, jeugd, toerisme en het verenigingsleven zijn daar de basis van.</a:t>
            </a:r>
            <a:endParaRPr b="1" i="0" sz="1600" u="none" cap="none" strike="noStrik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51"/>
          <p:cNvSpPr txBox="1"/>
          <p:nvPr/>
        </p:nvSpPr>
        <p:spPr>
          <a:xfrm>
            <a:off x="190500" y="714375"/>
            <a:ext cx="8763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Wat zou jij doen als je burgemeester wordt?</a:t>
            </a:r>
            <a:r>
              <a:rPr b="0" i="0" lang="en-US" sz="1400" u="none" cap="none" strike="noStrike">
                <a:solidFill>
                  <a:srgbClr val="000000"/>
                </a:solidFill>
                <a:latin typeface="Arial"/>
                <a:ea typeface="Arial"/>
                <a:cs typeface="Arial"/>
                <a:sym typeface="Arial"/>
              </a:rPr>
              <a:t> </a:t>
            </a:r>
            <a:r>
              <a:rPr b="1" i="0" lang="en-US" sz="1500" u="none" cap="none" strike="noStrike">
                <a:solidFill>
                  <a:srgbClr val="000000"/>
                </a:solidFill>
                <a:latin typeface="Calibri"/>
                <a:ea typeface="Calibri"/>
                <a:cs typeface="Calibri"/>
                <a:sym typeface="Calibri"/>
              </a:rPr>
              <a:t>(DEEL 1)</a:t>
            </a:r>
            <a:endParaRPr b="1" i="0" sz="1500" u="none" cap="none" strike="noStrike">
              <a:solidFill>
                <a:srgbClr val="000000"/>
              </a:solidFill>
              <a:latin typeface="Calibri"/>
              <a:ea typeface="Calibri"/>
              <a:cs typeface="Calibri"/>
              <a:sym typeface="Calibri"/>
            </a:endParaRPr>
          </a:p>
        </p:txBody>
      </p:sp>
      <p:sp>
        <p:nvSpPr>
          <p:cNvPr id="709" name="Google Shape;709;p51"/>
          <p:cNvSpPr txBox="1"/>
          <p:nvPr/>
        </p:nvSpPr>
        <p:spPr>
          <a:xfrm>
            <a:off x="235850" y="1106725"/>
            <a:ext cx="8382000" cy="3646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Voltijdse burgemeester </a:t>
            </a:r>
            <a:endParaRPr b="1"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De Ring </a:t>
            </a:r>
            <a:endParaRPr b="1"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Veiligheid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Met stip op 1 =&gt; drugbeleid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Andere aandachtspunten: vandalisme, sluikstort, hondenpoep &amp; camera’s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Leegstandsbeleid </a:t>
            </a:r>
            <a:endParaRPr b="1"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Aandacht voor wegen, fiets- en voetpaden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Vooral i.f.v. wieltjesvriendelijkheid (rolstoel, rollator, kinderwagen …)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Parkeerbeleid herzien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Veel vraag naar gratis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Bewonerskaarten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Centrumparking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Aan handelszaken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Mindervalidenparkeerplaatsen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Meer groen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In het centrum, parkjes aanleggen, in de buurten ...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0" name="Google Shape;710;p51"/>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2ee4ffb337b_1_90"/>
          <p:cNvSpPr txBox="1"/>
          <p:nvPr/>
        </p:nvSpPr>
        <p:spPr>
          <a:xfrm>
            <a:off x="190500" y="714375"/>
            <a:ext cx="8763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Wat zou jij doen als je burgemeester wordt?</a:t>
            </a:r>
            <a:r>
              <a:rPr b="0" i="0" lang="en-US" sz="1400" u="none" cap="none" strike="noStrike">
                <a:solidFill>
                  <a:srgbClr val="000000"/>
                </a:solidFill>
                <a:latin typeface="Arial"/>
                <a:ea typeface="Arial"/>
                <a:cs typeface="Arial"/>
                <a:sym typeface="Arial"/>
              </a:rPr>
              <a:t> </a:t>
            </a:r>
            <a:r>
              <a:rPr b="1" i="0" lang="en-US" sz="1500" u="none" cap="none" strike="noStrike">
                <a:solidFill>
                  <a:srgbClr val="000000"/>
                </a:solidFill>
                <a:latin typeface="Calibri"/>
                <a:ea typeface="Calibri"/>
                <a:cs typeface="Calibri"/>
                <a:sym typeface="Calibri"/>
              </a:rPr>
              <a:t>(DEEL 2)</a:t>
            </a:r>
            <a:endParaRPr b="1" i="0" sz="1500" u="none" cap="none" strike="noStrike">
              <a:solidFill>
                <a:srgbClr val="000000"/>
              </a:solidFill>
              <a:latin typeface="Calibri"/>
              <a:ea typeface="Calibri"/>
              <a:cs typeface="Calibri"/>
              <a:sym typeface="Calibri"/>
            </a:endParaRPr>
          </a:p>
        </p:txBody>
      </p:sp>
      <p:sp>
        <p:nvSpPr>
          <p:cNvPr id="716" name="Google Shape;716;g2ee4ffb337b_1_90"/>
          <p:cNvSpPr txBox="1"/>
          <p:nvPr/>
        </p:nvSpPr>
        <p:spPr>
          <a:xfrm>
            <a:off x="235850" y="1124850"/>
            <a:ext cx="7737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Afvalbeleid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Afvalophaling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Recyclagepark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Sluikstort, hondenpoep, vraag naar vuilnisbakken in het straatbeeld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Vraag naar échte inspraak &amp; participatie + communicatie &amp; feedback rond stavaza </a:t>
            </a:r>
            <a:endParaRPr b="1"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Toegankelijke dienstverlening</a:t>
            </a:r>
            <a:r>
              <a:rPr b="0" i="0" lang="en-US" sz="1200" u="none" cap="none" strike="noStrike">
                <a:solidFill>
                  <a:schemeClr val="dk1"/>
                </a:solidFill>
                <a:highlight>
                  <a:srgbClr val="FFFFFF"/>
                </a:highlight>
                <a:latin typeface="Calibri"/>
                <a:ea typeface="Calibri"/>
                <a:cs typeface="Calibri"/>
                <a:sym typeface="Calibri"/>
              </a:rPr>
              <a:t>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Stadsdiensten en politie</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Evenementen </a:t>
            </a:r>
            <a:endParaRPr b="1"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Herbakkersfestival, carnaval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Imago en opwaardering Eeklo </a:t>
            </a:r>
            <a:endParaRPr b="1"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chemeClr val="dk1"/>
                </a:solidFill>
                <a:highlight>
                  <a:srgbClr val="FFFFFF"/>
                </a:highlight>
                <a:latin typeface="Calibri"/>
                <a:ea typeface="Calibri"/>
                <a:cs typeface="Calibri"/>
                <a:sym typeface="Calibri"/>
              </a:rPr>
              <a:t>Aandachtspunt</a:t>
            </a:r>
            <a:r>
              <a:rPr b="0" i="0" lang="en-US" sz="1200" u="none" cap="none" strike="noStrike">
                <a:solidFill>
                  <a:schemeClr val="dk1"/>
                </a:solidFill>
                <a:highlight>
                  <a:srgbClr val="FFFFFF"/>
                </a:highlight>
                <a:latin typeface="Calibri"/>
                <a:ea typeface="Calibri"/>
                <a:cs typeface="Calibri"/>
                <a:sym typeface="Calibri"/>
              </a:rPr>
              <a:t>: vraag van mensen naar een andere manier van politiek voeren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Respectvolle communicatie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Over partijgrenzen heen samenwerken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Inzetten op inhoud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Het positieve ook aanhalen </a:t>
            </a:r>
            <a:endParaRPr b="0" i="0" sz="1200" u="none" cap="none" strike="noStrike">
              <a:solidFill>
                <a:schemeClr val="dk1"/>
              </a:solidFill>
              <a:highlight>
                <a:srgbClr val="FFFFFF"/>
              </a:highlight>
              <a:latin typeface="Calibri"/>
              <a:ea typeface="Calibri"/>
              <a:cs typeface="Calibri"/>
              <a:sym typeface="Calibri"/>
            </a:endParaRPr>
          </a:p>
          <a:p>
            <a:pPr indent="-304800" lvl="0" marL="685800" marR="0" rtl="0" algn="l">
              <a:lnSpc>
                <a:spcPct val="115000"/>
              </a:lnSpc>
              <a:spcBef>
                <a:spcPts val="0"/>
              </a:spcBef>
              <a:spcAft>
                <a:spcPts val="0"/>
              </a:spcAft>
              <a:buClr>
                <a:schemeClr val="dk1"/>
              </a:buClr>
              <a:buSzPts val="1200"/>
              <a:buFont typeface="Calibri"/>
              <a:buChar char="○"/>
            </a:pPr>
            <a:r>
              <a:rPr b="0" i="0" lang="en-US" sz="1200" u="none" cap="none" strike="noStrike">
                <a:solidFill>
                  <a:schemeClr val="dk1"/>
                </a:solidFill>
                <a:highlight>
                  <a:srgbClr val="FFFFFF"/>
                </a:highlight>
                <a:latin typeface="Calibri"/>
                <a:ea typeface="Calibri"/>
                <a:cs typeface="Calibri"/>
                <a:sym typeface="Calibri"/>
              </a:rPr>
              <a:t>Afstappen van egopolitiek </a:t>
            </a:r>
            <a:endParaRPr b="0" i="0" sz="12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pic>
        <p:nvPicPr>
          <p:cNvPr id="717" name="Google Shape;717;g2ee4ffb337b_1_90"/>
          <p:cNvPicPr preferRelativeResize="0"/>
          <p:nvPr/>
        </p:nvPicPr>
        <p:blipFill rotWithShape="1">
          <a:blip r:embed="rId3">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6"/>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Graag weten wij ook uw leeftijdscategorie</a:t>
            </a:r>
            <a:endParaRPr b="1" i="0" sz="1600" u="none" cap="none" strike="noStrike">
              <a:solidFill>
                <a:srgbClr val="000000"/>
              </a:solidFill>
              <a:latin typeface="Calibri"/>
              <a:ea typeface="Calibri"/>
              <a:cs typeface="Calibri"/>
              <a:sym typeface="Calibri"/>
            </a:endParaRPr>
          </a:p>
        </p:txBody>
      </p:sp>
      <p:pic>
        <p:nvPicPr>
          <p:cNvPr descr="Afbeelding met tekst, diagram, nummer, Lettertype&#10;&#10;Automatisch gegenereerde beschrijving" id="90" name="Google Shape;90;p6"/>
          <p:cNvPicPr preferRelativeResize="0"/>
          <p:nvPr/>
        </p:nvPicPr>
        <p:blipFill rotWithShape="1">
          <a:blip r:embed="rId3">
            <a:alphaModFix/>
          </a:blip>
          <a:srcRect b="0" l="0" r="0" t="0"/>
          <a:stretch/>
        </p:blipFill>
        <p:spPr>
          <a:xfrm>
            <a:off x="220464" y="1020184"/>
            <a:ext cx="7491774" cy="3927830"/>
          </a:xfrm>
          <a:prstGeom prst="rect">
            <a:avLst/>
          </a:prstGeom>
          <a:noFill/>
          <a:ln>
            <a:noFill/>
          </a:ln>
        </p:spPr>
      </p:pic>
      <p:sp>
        <p:nvSpPr>
          <p:cNvPr id="91" name="Google Shape;91;p6"/>
          <p:cNvSpPr txBox="1"/>
          <p:nvPr/>
        </p:nvSpPr>
        <p:spPr>
          <a:xfrm>
            <a:off x="4793200" y="1266450"/>
            <a:ext cx="3894300" cy="48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Meer dan 70% (71,6%) is ouder dan 40 jaar</a:t>
            </a: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92" name="Google Shape;92;p6"/>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pic>
        <p:nvPicPr>
          <p:cNvPr id="93" name="Google Shape;93;p6"/>
          <p:cNvPicPr preferRelativeResize="0"/>
          <p:nvPr/>
        </p:nvPicPr>
        <p:blipFill rotWithShape="1">
          <a:blip r:embed="rId5">
            <a:alphaModFix/>
          </a:blip>
          <a:srcRect b="0" l="0" r="0" t="0"/>
          <a:stretch/>
        </p:blipFill>
        <p:spPr>
          <a:xfrm>
            <a:off x="0" y="1100"/>
            <a:ext cx="9143999" cy="5141299"/>
          </a:xfrm>
          <a:prstGeom prst="rect">
            <a:avLst/>
          </a:prstGeom>
          <a:noFill/>
          <a:ln>
            <a:noFill/>
          </a:ln>
        </p:spPr>
      </p:pic>
      <p:pic>
        <p:nvPicPr>
          <p:cNvPr id="94" name="Google Shape;94;p6"/>
          <p:cNvPicPr preferRelativeResize="0"/>
          <p:nvPr/>
        </p:nvPicPr>
        <p:blipFill rotWithShape="1">
          <a:blip r:embed="rId6">
            <a:alphaModFix/>
          </a:blip>
          <a:srcRect b="0" l="0" r="0" t="0"/>
          <a:stretch/>
        </p:blipFill>
        <p:spPr>
          <a:xfrm>
            <a:off x="0" y="1100"/>
            <a:ext cx="9143999" cy="5141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p7"/>
          <p:cNvGraphicFramePr/>
          <p:nvPr/>
        </p:nvGraphicFramePr>
        <p:xfrm>
          <a:off x="285750" y="1311225"/>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 moet absoluut kunnen</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49.24%</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Ja, zou leuk zijn</a:t>
                      </a:r>
                      <a:endParaRPr b="1"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37.98%</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Neen, dat hoeft niet</a:t>
                      </a:r>
                      <a:endParaRPr sz="14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12.79%</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bl>
          </a:graphicData>
        </a:graphic>
      </p:graphicFrame>
      <p:sp>
        <p:nvSpPr>
          <p:cNvPr id="100" name="Google Shape;100;p7"/>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De Eeklonaar mag wel een extra voordeel of stap voor hebben in eigen stad</a:t>
            </a:r>
            <a:endParaRPr b="0" i="0" sz="1600" u="none" cap="none" strike="noStrike">
              <a:solidFill>
                <a:srgbClr val="000000"/>
              </a:solidFill>
              <a:latin typeface="Arial"/>
              <a:ea typeface="Arial"/>
              <a:cs typeface="Arial"/>
              <a:sym typeface="Arial"/>
            </a:endParaRPr>
          </a:p>
        </p:txBody>
      </p:sp>
      <p:pic>
        <p:nvPicPr>
          <p:cNvPr descr="Afbeelding met schermopname, lijn, Perceel, diagram&#10;&#10;Automatisch gegenereerde beschrijving" id="101" name="Google Shape;101;p7"/>
          <p:cNvPicPr preferRelativeResize="0"/>
          <p:nvPr/>
        </p:nvPicPr>
        <p:blipFill rotWithShape="1">
          <a:blip r:embed="rId3">
            <a:alphaModFix/>
          </a:blip>
          <a:srcRect b="0" l="9156" r="0" t="0"/>
          <a:stretch/>
        </p:blipFill>
        <p:spPr>
          <a:xfrm>
            <a:off x="285750" y="2636175"/>
            <a:ext cx="5307001" cy="2275125"/>
          </a:xfrm>
          <a:prstGeom prst="rect">
            <a:avLst/>
          </a:prstGeom>
          <a:noFill/>
          <a:ln>
            <a:noFill/>
          </a:ln>
        </p:spPr>
      </p:pic>
      <p:sp>
        <p:nvSpPr>
          <p:cNvPr id="102" name="Google Shape;102;p7"/>
          <p:cNvSpPr txBox="1"/>
          <p:nvPr/>
        </p:nvSpPr>
        <p:spPr>
          <a:xfrm>
            <a:off x="6354800" y="3345000"/>
            <a:ext cx="2057400" cy="4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87,22% is voorstander van een voordeel voor Eeklonaren.</a:t>
            </a:r>
            <a:endParaRPr b="1" i="0" sz="1600" u="none" cap="none" strike="noStrike">
              <a:solidFill>
                <a:srgbClr val="000000"/>
              </a:solidFill>
              <a:latin typeface="Calibri"/>
              <a:ea typeface="Calibri"/>
              <a:cs typeface="Calibri"/>
              <a:sym typeface="Calibri"/>
            </a:endParaRPr>
          </a:p>
        </p:txBody>
      </p:sp>
      <p:pic>
        <p:nvPicPr>
          <p:cNvPr id="103" name="Google Shape;103;p7"/>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aphicFrame>
        <p:nvGraphicFramePr>
          <p:cNvPr id="108" name="Google Shape;108;p8"/>
          <p:cNvGraphicFramePr/>
          <p:nvPr/>
        </p:nvGraphicFramePr>
        <p:xfrm>
          <a:off x="285750" y="1428750"/>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Antwoord</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1/10</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1.91%</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2/10</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1.72%</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3/10</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5.15%</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4/10</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6.68%</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5/10</a:t>
                      </a:r>
                      <a:endParaRPr b="1"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12.21%</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6/10</a:t>
                      </a:r>
                      <a:endParaRPr b="1"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16.98%</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7/10</a:t>
                      </a:r>
                      <a:endParaRPr b="1"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24.05%</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8/10</a:t>
                      </a:r>
                      <a:endParaRPr b="1"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23.66%</a:t>
                      </a:r>
                      <a:endParaRPr b="1"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r h="266700">
                <a:tc>
                  <a:txBody>
                    <a:bodyPr/>
                    <a:lstStyle/>
                    <a:p>
                      <a:pPr indent="0" lvl="0" marL="47625"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9/10</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4.77%</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rgbClr val="000000"/>
                          </a:solidFill>
                          <a:latin typeface="Calibri"/>
                          <a:ea typeface="Calibri"/>
                          <a:cs typeface="Calibri"/>
                          <a:sym typeface="Calibri"/>
                        </a:rPr>
                        <a:t>10/10</a:t>
                      </a:r>
                      <a:endParaRPr sz="1600" u="none" cap="none" strike="noStrike"/>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2.86%</a:t>
                      </a:r>
                      <a:endParaRPr sz="1400" u="none" cap="none" strike="noStrike"/>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8ECED"/>
                    </a:solidFill>
                  </a:tcPr>
                </a:tc>
              </a:tr>
            </a:tbl>
          </a:graphicData>
        </a:graphic>
      </p:graphicFrame>
      <p:pic>
        <p:nvPicPr>
          <p:cNvPr id="109" name="Google Shape;109;p8"/>
          <p:cNvPicPr preferRelativeResize="0"/>
          <p:nvPr/>
        </p:nvPicPr>
        <p:blipFill rotWithShape="1">
          <a:blip r:embed="rId3">
            <a:alphaModFix/>
          </a:blip>
          <a:srcRect b="0" l="0" r="0" t="0"/>
          <a:stretch/>
        </p:blipFill>
        <p:spPr>
          <a:xfrm>
            <a:off x="704850" y="1771650"/>
            <a:ext cx="123825" cy="123825"/>
          </a:xfrm>
          <a:prstGeom prst="rect">
            <a:avLst/>
          </a:prstGeom>
          <a:noFill/>
          <a:ln>
            <a:noFill/>
          </a:ln>
        </p:spPr>
      </p:pic>
      <p:pic>
        <p:nvPicPr>
          <p:cNvPr id="110" name="Google Shape;110;p8"/>
          <p:cNvPicPr preferRelativeResize="0"/>
          <p:nvPr/>
        </p:nvPicPr>
        <p:blipFill rotWithShape="1">
          <a:blip r:embed="rId4">
            <a:alphaModFix/>
          </a:blip>
          <a:srcRect b="0" l="0" r="0" t="0"/>
          <a:stretch/>
        </p:blipFill>
        <p:spPr>
          <a:xfrm>
            <a:off x="828675" y="1771650"/>
            <a:ext cx="123825" cy="123825"/>
          </a:xfrm>
          <a:prstGeom prst="rect">
            <a:avLst/>
          </a:prstGeom>
          <a:noFill/>
          <a:ln>
            <a:noFill/>
          </a:ln>
        </p:spPr>
      </p:pic>
      <p:pic>
        <p:nvPicPr>
          <p:cNvPr id="111" name="Google Shape;111;p8"/>
          <p:cNvPicPr preferRelativeResize="0"/>
          <p:nvPr/>
        </p:nvPicPr>
        <p:blipFill rotWithShape="1">
          <a:blip r:embed="rId4">
            <a:alphaModFix/>
          </a:blip>
          <a:srcRect b="0" l="0" r="0" t="0"/>
          <a:stretch/>
        </p:blipFill>
        <p:spPr>
          <a:xfrm>
            <a:off x="952500" y="1771650"/>
            <a:ext cx="123825" cy="123825"/>
          </a:xfrm>
          <a:prstGeom prst="rect">
            <a:avLst/>
          </a:prstGeom>
          <a:noFill/>
          <a:ln>
            <a:noFill/>
          </a:ln>
        </p:spPr>
      </p:pic>
      <p:pic>
        <p:nvPicPr>
          <p:cNvPr id="112" name="Google Shape;112;p8"/>
          <p:cNvPicPr preferRelativeResize="0"/>
          <p:nvPr/>
        </p:nvPicPr>
        <p:blipFill rotWithShape="1">
          <a:blip r:embed="rId4">
            <a:alphaModFix/>
          </a:blip>
          <a:srcRect b="0" l="0" r="0" t="0"/>
          <a:stretch/>
        </p:blipFill>
        <p:spPr>
          <a:xfrm>
            <a:off x="1076325" y="1771650"/>
            <a:ext cx="123825" cy="123825"/>
          </a:xfrm>
          <a:prstGeom prst="rect">
            <a:avLst/>
          </a:prstGeom>
          <a:noFill/>
          <a:ln>
            <a:noFill/>
          </a:ln>
        </p:spPr>
      </p:pic>
      <p:pic>
        <p:nvPicPr>
          <p:cNvPr id="113" name="Google Shape;113;p8"/>
          <p:cNvPicPr preferRelativeResize="0"/>
          <p:nvPr/>
        </p:nvPicPr>
        <p:blipFill rotWithShape="1">
          <a:blip r:embed="rId4">
            <a:alphaModFix/>
          </a:blip>
          <a:srcRect b="0" l="0" r="0" t="0"/>
          <a:stretch/>
        </p:blipFill>
        <p:spPr>
          <a:xfrm>
            <a:off x="1200150" y="1771650"/>
            <a:ext cx="123825" cy="123825"/>
          </a:xfrm>
          <a:prstGeom prst="rect">
            <a:avLst/>
          </a:prstGeom>
          <a:noFill/>
          <a:ln>
            <a:noFill/>
          </a:ln>
        </p:spPr>
      </p:pic>
      <p:pic>
        <p:nvPicPr>
          <p:cNvPr id="114" name="Google Shape;114;p8"/>
          <p:cNvPicPr preferRelativeResize="0"/>
          <p:nvPr/>
        </p:nvPicPr>
        <p:blipFill rotWithShape="1">
          <a:blip r:embed="rId4">
            <a:alphaModFix/>
          </a:blip>
          <a:srcRect b="0" l="0" r="0" t="0"/>
          <a:stretch/>
        </p:blipFill>
        <p:spPr>
          <a:xfrm>
            <a:off x="1323975" y="1771650"/>
            <a:ext cx="123825" cy="123825"/>
          </a:xfrm>
          <a:prstGeom prst="rect">
            <a:avLst/>
          </a:prstGeom>
          <a:noFill/>
          <a:ln>
            <a:noFill/>
          </a:ln>
        </p:spPr>
      </p:pic>
      <p:pic>
        <p:nvPicPr>
          <p:cNvPr id="115" name="Google Shape;115;p8"/>
          <p:cNvPicPr preferRelativeResize="0"/>
          <p:nvPr/>
        </p:nvPicPr>
        <p:blipFill rotWithShape="1">
          <a:blip r:embed="rId4">
            <a:alphaModFix/>
          </a:blip>
          <a:srcRect b="0" l="0" r="0" t="0"/>
          <a:stretch/>
        </p:blipFill>
        <p:spPr>
          <a:xfrm>
            <a:off x="1447800" y="1771650"/>
            <a:ext cx="123825" cy="123825"/>
          </a:xfrm>
          <a:prstGeom prst="rect">
            <a:avLst/>
          </a:prstGeom>
          <a:noFill/>
          <a:ln>
            <a:noFill/>
          </a:ln>
        </p:spPr>
      </p:pic>
      <p:pic>
        <p:nvPicPr>
          <p:cNvPr id="116" name="Google Shape;116;p8"/>
          <p:cNvPicPr preferRelativeResize="0"/>
          <p:nvPr/>
        </p:nvPicPr>
        <p:blipFill rotWithShape="1">
          <a:blip r:embed="rId4">
            <a:alphaModFix/>
          </a:blip>
          <a:srcRect b="0" l="0" r="0" t="0"/>
          <a:stretch/>
        </p:blipFill>
        <p:spPr>
          <a:xfrm>
            <a:off x="1571625" y="1771650"/>
            <a:ext cx="123825" cy="123825"/>
          </a:xfrm>
          <a:prstGeom prst="rect">
            <a:avLst/>
          </a:prstGeom>
          <a:noFill/>
          <a:ln>
            <a:noFill/>
          </a:ln>
        </p:spPr>
      </p:pic>
      <p:pic>
        <p:nvPicPr>
          <p:cNvPr id="117" name="Google Shape;117;p8"/>
          <p:cNvPicPr preferRelativeResize="0"/>
          <p:nvPr/>
        </p:nvPicPr>
        <p:blipFill rotWithShape="1">
          <a:blip r:embed="rId4">
            <a:alphaModFix/>
          </a:blip>
          <a:srcRect b="0" l="0" r="0" t="0"/>
          <a:stretch/>
        </p:blipFill>
        <p:spPr>
          <a:xfrm>
            <a:off x="1695450" y="1771650"/>
            <a:ext cx="123825" cy="123825"/>
          </a:xfrm>
          <a:prstGeom prst="rect">
            <a:avLst/>
          </a:prstGeom>
          <a:noFill/>
          <a:ln>
            <a:noFill/>
          </a:ln>
        </p:spPr>
      </p:pic>
      <p:pic>
        <p:nvPicPr>
          <p:cNvPr id="118" name="Google Shape;118;p8"/>
          <p:cNvPicPr preferRelativeResize="0"/>
          <p:nvPr/>
        </p:nvPicPr>
        <p:blipFill rotWithShape="1">
          <a:blip r:embed="rId4">
            <a:alphaModFix/>
          </a:blip>
          <a:srcRect b="0" l="0" r="0" t="0"/>
          <a:stretch/>
        </p:blipFill>
        <p:spPr>
          <a:xfrm>
            <a:off x="1819275" y="1771650"/>
            <a:ext cx="123825" cy="123825"/>
          </a:xfrm>
          <a:prstGeom prst="rect">
            <a:avLst/>
          </a:prstGeom>
          <a:noFill/>
          <a:ln>
            <a:noFill/>
          </a:ln>
        </p:spPr>
      </p:pic>
      <p:pic>
        <p:nvPicPr>
          <p:cNvPr id="119" name="Google Shape;119;p8"/>
          <p:cNvPicPr preferRelativeResize="0"/>
          <p:nvPr/>
        </p:nvPicPr>
        <p:blipFill rotWithShape="1">
          <a:blip r:embed="rId3">
            <a:alphaModFix/>
          </a:blip>
          <a:srcRect b="0" l="0" r="0" t="0"/>
          <a:stretch/>
        </p:blipFill>
        <p:spPr>
          <a:xfrm>
            <a:off x="704850" y="2038350"/>
            <a:ext cx="123825" cy="123825"/>
          </a:xfrm>
          <a:prstGeom prst="rect">
            <a:avLst/>
          </a:prstGeom>
          <a:noFill/>
          <a:ln>
            <a:noFill/>
          </a:ln>
        </p:spPr>
      </p:pic>
      <p:pic>
        <p:nvPicPr>
          <p:cNvPr id="120" name="Google Shape;120;p8"/>
          <p:cNvPicPr preferRelativeResize="0"/>
          <p:nvPr/>
        </p:nvPicPr>
        <p:blipFill rotWithShape="1">
          <a:blip r:embed="rId3">
            <a:alphaModFix/>
          </a:blip>
          <a:srcRect b="0" l="0" r="0" t="0"/>
          <a:stretch/>
        </p:blipFill>
        <p:spPr>
          <a:xfrm>
            <a:off x="828675" y="2038350"/>
            <a:ext cx="123825" cy="123825"/>
          </a:xfrm>
          <a:prstGeom prst="rect">
            <a:avLst/>
          </a:prstGeom>
          <a:noFill/>
          <a:ln>
            <a:noFill/>
          </a:ln>
        </p:spPr>
      </p:pic>
      <p:pic>
        <p:nvPicPr>
          <p:cNvPr id="121" name="Google Shape;121;p8"/>
          <p:cNvPicPr preferRelativeResize="0"/>
          <p:nvPr/>
        </p:nvPicPr>
        <p:blipFill rotWithShape="1">
          <a:blip r:embed="rId4">
            <a:alphaModFix/>
          </a:blip>
          <a:srcRect b="0" l="0" r="0" t="0"/>
          <a:stretch/>
        </p:blipFill>
        <p:spPr>
          <a:xfrm>
            <a:off x="952500" y="2038350"/>
            <a:ext cx="123825" cy="123825"/>
          </a:xfrm>
          <a:prstGeom prst="rect">
            <a:avLst/>
          </a:prstGeom>
          <a:noFill/>
          <a:ln>
            <a:noFill/>
          </a:ln>
        </p:spPr>
      </p:pic>
      <p:pic>
        <p:nvPicPr>
          <p:cNvPr id="122" name="Google Shape;122;p8"/>
          <p:cNvPicPr preferRelativeResize="0"/>
          <p:nvPr/>
        </p:nvPicPr>
        <p:blipFill rotWithShape="1">
          <a:blip r:embed="rId4">
            <a:alphaModFix/>
          </a:blip>
          <a:srcRect b="0" l="0" r="0" t="0"/>
          <a:stretch/>
        </p:blipFill>
        <p:spPr>
          <a:xfrm>
            <a:off x="1076325" y="2038350"/>
            <a:ext cx="123825" cy="123825"/>
          </a:xfrm>
          <a:prstGeom prst="rect">
            <a:avLst/>
          </a:prstGeom>
          <a:noFill/>
          <a:ln>
            <a:noFill/>
          </a:ln>
        </p:spPr>
      </p:pic>
      <p:pic>
        <p:nvPicPr>
          <p:cNvPr id="123" name="Google Shape;123;p8"/>
          <p:cNvPicPr preferRelativeResize="0"/>
          <p:nvPr/>
        </p:nvPicPr>
        <p:blipFill rotWithShape="1">
          <a:blip r:embed="rId4">
            <a:alphaModFix/>
          </a:blip>
          <a:srcRect b="0" l="0" r="0" t="0"/>
          <a:stretch/>
        </p:blipFill>
        <p:spPr>
          <a:xfrm>
            <a:off x="1200150" y="2038350"/>
            <a:ext cx="123825" cy="123825"/>
          </a:xfrm>
          <a:prstGeom prst="rect">
            <a:avLst/>
          </a:prstGeom>
          <a:noFill/>
          <a:ln>
            <a:noFill/>
          </a:ln>
        </p:spPr>
      </p:pic>
      <p:pic>
        <p:nvPicPr>
          <p:cNvPr id="124" name="Google Shape;124;p8"/>
          <p:cNvPicPr preferRelativeResize="0"/>
          <p:nvPr/>
        </p:nvPicPr>
        <p:blipFill rotWithShape="1">
          <a:blip r:embed="rId4">
            <a:alphaModFix/>
          </a:blip>
          <a:srcRect b="0" l="0" r="0" t="0"/>
          <a:stretch/>
        </p:blipFill>
        <p:spPr>
          <a:xfrm>
            <a:off x="1323975" y="2038350"/>
            <a:ext cx="123825" cy="123825"/>
          </a:xfrm>
          <a:prstGeom prst="rect">
            <a:avLst/>
          </a:prstGeom>
          <a:noFill/>
          <a:ln>
            <a:noFill/>
          </a:ln>
        </p:spPr>
      </p:pic>
      <p:pic>
        <p:nvPicPr>
          <p:cNvPr id="125" name="Google Shape;125;p8"/>
          <p:cNvPicPr preferRelativeResize="0"/>
          <p:nvPr/>
        </p:nvPicPr>
        <p:blipFill rotWithShape="1">
          <a:blip r:embed="rId4">
            <a:alphaModFix/>
          </a:blip>
          <a:srcRect b="0" l="0" r="0" t="0"/>
          <a:stretch/>
        </p:blipFill>
        <p:spPr>
          <a:xfrm>
            <a:off x="1447800" y="2038350"/>
            <a:ext cx="123825" cy="123825"/>
          </a:xfrm>
          <a:prstGeom prst="rect">
            <a:avLst/>
          </a:prstGeom>
          <a:noFill/>
          <a:ln>
            <a:noFill/>
          </a:ln>
        </p:spPr>
      </p:pic>
      <p:pic>
        <p:nvPicPr>
          <p:cNvPr id="126" name="Google Shape;126;p8"/>
          <p:cNvPicPr preferRelativeResize="0"/>
          <p:nvPr/>
        </p:nvPicPr>
        <p:blipFill rotWithShape="1">
          <a:blip r:embed="rId4">
            <a:alphaModFix/>
          </a:blip>
          <a:srcRect b="0" l="0" r="0" t="0"/>
          <a:stretch/>
        </p:blipFill>
        <p:spPr>
          <a:xfrm>
            <a:off x="1571625" y="2038350"/>
            <a:ext cx="123825" cy="123825"/>
          </a:xfrm>
          <a:prstGeom prst="rect">
            <a:avLst/>
          </a:prstGeom>
          <a:noFill/>
          <a:ln>
            <a:noFill/>
          </a:ln>
        </p:spPr>
      </p:pic>
      <p:pic>
        <p:nvPicPr>
          <p:cNvPr id="127" name="Google Shape;127;p8"/>
          <p:cNvPicPr preferRelativeResize="0"/>
          <p:nvPr/>
        </p:nvPicPr>
        <p:blipFill rotWithShape="1">
          <a:blip r:embed="rId4">
            <a:alphaModFix/>
          </a:blip>
          <a:srcRect b="0" l="0" r="0" t="0"/>
          <a:stretch/>
        </p:blipFill>
        <p:spPr>
          <a:xfrm>
            <a:off x="1695450" y="2038350"/>
            <a:ext cx="123825" cy="123825"/>
          </a:xfrm>
          <a:prstGeom prst="rect">
            <a:avLst/>
          </a:prstGeom>
          <a:noFill/>
          <a:ln>
            <a:noFill/>
          </a:ln>
        </p:spPr>
      </p:pic>
      <p:pic>
        <p:nvPicPr>
          <p:cNvPr id="128" name="Google Shape;128;p8"/>
          <p:cNvPicPr preferRelativeResize="0"/>
          <p:nvPr/>
        </p:nvPicPr>
        <p:blipFill rotWithShape="1">
          <a:blip r:embed="rId3">
            <a:alphaModFix/>
          </a:blip>
          <a:srcRect b="0" l="0" r="0" t="0"/>
          <a:stretch/>
        </p:blipFill>
        <p:spPr>
          <a:xfrm>
            <a:off x="704850" y="2305050"/>
            <a:ext cx="123825" cy="123825"/>
          </a:xfrm>
          <a:prstGeom prst="rect">
            <a:avLst/>
          </a:prstGeom>
          <a:noFill/>
          <a:ln>
            <a:noFill/>
          </a:ln>
        </p:spPr>
      </p:pic>
      <p:pic>
        <p:nvPicPr>
          <p:cNvPr id="129" name="Google Shape;129;p8"/>
          <p:cNvPicPr preferRelativeResize="0"/>
          <p:nvPr/>
        </p:nvPicPr>
        <p:blipFill rotWithShape="1">
          <a:blip r:embed="rId3">
            <a:alphaModFix/>
          </a:blip>
          <a:srcRect b="0" l="0" r="0" t="0"/>
          <a:stretch/>
        </p:blipFill>
        <p:spPr>
          <a:xfrm>
            <a:off x="828675" y="2305050"/>
            <a:ext cx="123825" cy="123825"/>
          </a:xfrm>
          <a:prstGeom prst="rect">
            <a:avLst/>
          </a:prstGeom>
          <a:noFill/>
          <a:ln>
            <a:noFill/>
          </a:ln>
        </p:spPr>
      </p:pic>
      <p:pic>
        <p:nvPicPr>
          <p:cNvPr id="130" name="Google Shape;130;p8"/>
          <p:cNvPicPr preferRelativeResize="0"/>
          <p:nvPr/>
        </p:nvPicPr>
        <p:blipFill rotWithShape="1">
          <a:blip r:embed="rId3">
            <a:alphaModFix/>
          </a:blip>
          <a:srcRect b="0" l="0" r="0" t="0"/>
          <a:stretch/>
        </p:blipFill>
        <p:spPr>
          <a:xfrm>
            <a:off x="952500" y="2305050"/>
            <a:ext cx="123825" cy="123825"/>
          </a:xfrm>
          <a:prstGeom prst="rect">
            <a:avLst/>
          </a:prstGeom>
          <a:noFill/>
          <a:ln>
            <a:noFill/>
          </a:ln>
        </p:spPr>
      </p:pic>
      <p:pic>
        <p:nvPicPr>
          <p:cNvPr id="131" name="Google Shape;131;p8"/>
          <p:cNvPicPr preferRelativeResize="0"/>
          <p:nvPr/>
        </p:nvPicPr>
        <p:blipFill rotWithShape="1">
          <a:blip r:embed="rId4">
            <a:alphaModFix/>
          </a:blip>
          <a:srcRect b="0" l="0" r="0" t="0"/>
          <a:stretch/>
        </p:blipFill>
        <p:spPr>
          <a:xfrm>
            <a:off x="1076325" y="2305050"/>
            <a:ext cx="123825" cy="123825"/>
          </a:xfrm>
          <a:prstGeom prst="rect">
            <a:avLst/>
          </a:prstGeom>
          <a:noFill/>
          <a:ln>
            <a:noFill/>
          </a:ln>
        </p:spPr>
      </p:pic>
      <p:pic>
        <p:nvPicPr>
          <p:cNvPr id="132" name="Google Shape;132;p8"/>
          <p:cNvPicPr preferRelativeResize="0"/>
          <p:nvPr/>
        </p:nvPicPr>
        <p:blipFill rotWithShape="1">
          <a:blip r:embed="rId4">
            <a:alphaModFix/>
          </a:blip>
          <a:srcRect b="0" l="0" r="0" t="0"/>
          <a:stretch/>
        </p:blipFill>
        <p:spPr>
          <a:xfrm>
            <a:off x="1200150" y="2305050"/>
            <a:ext cx="123825" cy="123825"/>
          </a:xfrm>
          <a:prstGeom prst="rect">
            <a:avLst/>
          </a:prstGeom>
          <a:noFill/>
          <a:ln>
            <a:noFill/>
          </a:ln>
        </p:spPr>
      </p:pic>
      <p:pic>
        <p:nvPicPr>
          <p:cNvPr id="133" name="Google Shape;133;p8"/>
          <p:cNvPicPr preferRelativeResize="0"/>
          <p:nvPr/>
        </p:nvPicPr>
        <p:blipFill rotWithShape="1">
          <a:blip r:embed="rId4">
            <a:alphaModFix/>
          </a:blip>
          <a:srcRect b="0" l="0" r="0" t="0"/>
          <a:stretch/>
        </p:blipFill>
        <p:spPr>
          <a:xfrm>
            <a:off x="1323975" y="2305050"/>
            <a:ext cx="123825" cy="123825"/>
          </a:xfrm>
          <a:prstGeom prst="rect">
            <a:avLst/>
          </a:prstGeom>
          <a:noFill/>
          <a:ln>
            <a:noFill/>
          </a:ln>
        </p:spPr>
      </p:pic>
      <p:pic>
        <p:nvPicPr>
          <p:cNvPr id="134" name="Google Shape;134;p8"/>
          <p:cNvPicPr preferRelativeResize="0"/>
          <p:nvPr/>
        </p:nvPicPr>
        <p:blipFill rotWithShape="1">
          <a:blip r:embed="rId4">
            <a:alphaModFix/>
          </a:blip>
          <a:srcRect b="0" l="0" r="0" t="0"/>
          <a:stretch/>
        </p:blipFill>
        <p:spPr>
          <a:xfrm>
            <a:off x="1447800" y="2305050"/>
            <a:ext cx="123825" cy="123825"/>
          </a:xfrm>
          <a:prstGeom prst="rect">
            <a:avLst/>
          </a:prstGeom>
          <a:noFill/>
          <a:ln>
            <a:noFill/>
          </a:ln>
        </p:spPr>
      </p:pic>
      <p:pic>
        <p:nvPicPr>
          <p:cNvPr id="135" name="Google Shape;135;p8"/>
          <p:cNvPicPr preferRelativeResize="0"/>
          <p:nvPr/>
        </p:nvPicPr>
        <p:blipFill rotWithShape="1">
          <a:blip r:embed="rId4">
            <a:alphaModFix/>
          </a:blip>
          <a:srcRect b="0" l="0" r="0" t="0"/>
          <a:stretch/>
        </p:blipFill>
        <p:spPr>
          <a:xfrm>
            <a:off x="1571625" y="2305050"/>
            <a:ext cx="123825" cy="123825"/>
          </a:xfrm>
          <a:prstGeom prst="rect">
            <a:avLst/>
          </a:prstGeom>
          <a:noFill/>
          <a:ln>
            <a:noFill/>
          </a:ln>
        </p:spPr>
      </p:pic>
      <p:pic>
        <p:nvPicPr>
          <p:cNvPr id="136" name="Google Shape;136;p8"/>
          <p:cNvPicPr preferRelativeResize="0"/>
          <p:nvPr/>
        </p:nvPicPr>
        <p:blipFill rotWithShape="1">
          <a:blip r:embed="rId4">
            <a:alphaModFix/>
          </a:blip>
          <a:srcRect b="0" l="0" r="0" t="0"/>
          <a:stretch/>
        </p:blipFill>
        <p:spPr>
          <a:xfrm>
            <a:off x="1695450" y="2305050"/>
            <a:ext cx="123825" cy="123825"/>
          </a:xfrm>
          <a:prstGeom prst="rect">
            <a:avLst/>
          </a:prstGeom>
          <a:noFill/>
          <a:ln>
            <a:noFill/>
          </a:ln>
        </p:spPr>
      </p:pic>
      <p:pic>
        <p:nvPicPr>
          <p:cNvPr id="137" name="Google Shape;137;p8"/>
          <p:cNvPicPr preferRelativeResize="0"/>
          <p:nvPr/>
        </p:nvPicPr>
        <p:blipFill rotWithShape="1">
          <a:blip r:embed="rId3">
            <a:alphaModFix/>
          </a:blip>
          <a:srcRect b="0" l="0" r="0" t="0"/>
          <a:stretch/>
        </p:blipFill>
        <p:spPr>
          <a:xfrm>
            <a:off x="704850" y="2571750"/>
            <a:ext cx="123825" cy="123825"/>
          </a:xfrm>
          <a:prstGeom prst="rect">
            <a:avLst/>
          </a:prstGeom>
          <a:noFill/>
          <a:ln>
            <a:noFill/>
          </a:ln>
        </p:spPr>
      </p:pic>
      <p:pic>
        <p:nvPicPr>
          <p:cNvPr id="138" name="Google Shape;138;p8"/>
          <p:cNvPicPr preferRelativeResize="0"/>
          <p:nvPr/>
        </p:nvPicPr>
        <p:blipFill rotWithShape="1">
          <a:blip r:embed="rId3">
            <a:alphaModFix/>
          </a:blip>
          <a:srcRect b="0" l="0" r="0" t="0"/>
          <a:stretch/>
        </p:blipFill>
        <p:spPr>
          <a:xfrm>
            <a:off x="828675" y="2571750"/>
            <a:ext cx="123825" cy="123825"/>
          </a:xfrm>
          <a:prstGeom prst="rect">
            <a:avLst/>
          </a:prstGeom>
          <a:noFill/>
          <a:ln>
            <a:noFill/>
          </a:ln>
        </p:spPr>
      </p:pic>
      <p:pic>
        <p:nvPicPr>
          <p:cNvPr id="139" name="Google Shape;139;p8"/>
          <p:cNvPicPr preferRelativeResize="0"/>
          <p:nvPr/>
        </p:nvPicPr>
        <p:blipFill rotWithShape="1">
          <a:blip r:embed="rId3">
            <a:alphaModFix/>
          </a:blip>
          <a:srcRect b="0" l="0" r="0" t="0"/>
          <a:stretch/>
        </p:blipFill>
        <p:spPr>
          <a:xfrm>
            <a:off x="952500" y="2571750"/>
            <a:ext cx="123825" cy="123825"/>
          </a:xfrm>
          <a:prstGeom prst="rect">
            <a:avLst/>
          </a:prstGeom>
          <a:noFill/>
          <a:ln>
            <a:noFill/>
          </a:ln>
        </p:spPr>
      </p:pic>
      <p:pic>
        <p:nvPicPr>
          <p:cNvPr id="140" name="Google Shape;140;p8"/>
          <p:cNvPicPr preferRelativeResize="0"/>
          <p:nvPr/>
        </p:nvPicPr>
        <p:blipFill rotWithShape="1">
          <a:blip r:embed="rId3">
            <a:alphaModFix/>
          </a:blip>
          <a:srcRect b="0" l="0" r="0" t="0"/>
          <a:stretch/>
        </p:blipFill>
        <p:spPr>
          <a:xfrm>
            <a:off x="1076325" y="2571750"/>
            <a:ext cx="123825" cy="123825"/>
          </a:xfrm>
          <a:prstGeom prst="rect">
            <a:avLst/>
          </a:prstGeom>
          <a:noFill/>
          <a:ln>
            <a:noFill/>
          </a:ln>
        </p:spPr>
      </p:pic>
      <p:pic>
        <p:nvPicPr>
          <p:cNvPr id="141" name="Google Shape;141;p8"/>
          <p:cNvPicPr preferRelativeResize="0"/>
          <p:nvPr/>
        </p:nvPicPr>
        <p:blipFill rotWithShape="1">
          <a:blip r:embed="rId4">
            <a:alphaModFix/>
          </a:blip>
          <a:srcRect b="0" l="0" r="0" t="0"/>
          <a:stretch/>
        </p:blipFill>
        <p:spPr>
          <a:xfrm>
            <a:off x="1200150" y="2571750"/>
            <a:ext cx="123825" cy="123825"/>
          </a:xfrm>
          <a:prstGeom prst="rect">
            <a:avLst/>
          </a:prstGeom>
          <a:noFill/>
          <a:ln>
            <a:noFill/>
          </a:ln>
        </p:spPr>
      </p:pic>
      <p:pic>
        <p:nvPicPr>
          <p:cNvPr id="142" name="Google Shape;142;p8"/>
          <p:cNvPicPr preferRelativeResize="0"/>
          <p:nvPr/>
        </p:nvPicPr>
        <p:blipFill rotWithShape="1">
          <a:blip r:embed="rId4">
            <a:alphaModFix/>
          </a:blip>
          <a:srcRect b="0" l="0" r="0" t="0"/>
          <a:stretch/>
        </p:blipFill>
        <p:spPr>
          <a:xfrm>
            <a:off x="1323975" y="2571750"/>
            <a:ext cx="123825" cy="123825"/>
          </a:xfrm>
          <a:prstGeom prst="rect">
            <a:avLst/>
          </a:prstGeom>
          <a:noFill/>
          <a:ln>
            <a:noFill/>
          </a:ln>
        </p:spPr>
      </p:pic>
      <p:pic>
        <p:nvPicPr>
          <p:cNvPr id="143" name="Google Shape;143;p8"/>
          <p:cNvPicPr preferRelativeResize="0"/>
          <p:nvPr/>
        </p:nvPicPr>
        <p:blipFill rotWithShape="1">
          <a:blip r:embed="rId4">
            <a:alphaModFix/>
          </a:blip>
          <a:srcRect b="0" l="0" r="0" t="0"/>
          <a:stretch/>
        </p:blipFill>
        <p:spPr>
          <a:xfrm>
            <a:off x="1447800" y="2571750"/>
            <a:ext cx="123825" cy="123825"/>
          </a:xfrm>
          <a:prstGeom prst="rect">
            <a:avLst/>
          </a:prstGeom>
          <a:noFill/>
          <a:ln>
            <a:noFill/>
          </a:ln>
        </p:spPr>
      </p:pic>
      <p:pic>
        <p:nvPicPr>
          <p:cNvPr id="144" name="Google Shape;144;p8"/>
          <p:cNvPicPr preferRelativeResize="0"/>
          <p:nvPr/>
        </p:nvPicPr>
        <p:blipFill rotWithShape="1">
          <a:blip r:embed="rId4">
            <a:alphaModFix/>
          </a:blip>
          <a:srcRect b="0" l="0" r="0" t="0"/>
          <a:stretch/>
        </p:blipFill>
        <p:spPr>
          <a:xfrm>
            <a:off x="1571625" y="2571750"/>
            <a:ext cx="123825" cy="123825"/>
          </a:xfrm>
          <a:prstGeom prst="rect">
            <a:avLst/>
          </a:prstGeom>
          <a:noFill/>
          <a:ln>
            <a:noFill/>
          </a:ln>
        </p:spPr>
      </p:pic>
      <p:pic>
        <p:nvPicPr>
          <p:cNvPr id="145" name="Google Shape;145;p8"/>
          <p:cNvPicPr preferRelativeResize="0"/>
          <p:nvPr/>
        </p:nvPicPr>
        <p:blipFill rotWithShape="1">
          <a:blip r:embed="rId4">
            <a:alphaModFix/>
          </a:blip>
          <a:srcRect b="0" l="0" r="0" t="0"/>
          <a:stretch/>
        </p:blipFill>
        <p:spPr>
          <a:xfrm>
            <a:off x="1695450" y="2571750"/>
            <a:ext cx="123825" cy="123825"/>
          </a:xfrm>
          <a:prstGeom prst="rect">
            <a:avLst/>
          </a:prstGeom>
          <a:noFill/>
          <a:ln>
            <a:noFill/>
          </a:ln>
        </p:spPr>
      </p:pic>
      <p:pic>
        <p:nvPicPr>
          <p:cNvPr id="146" name="Google Shape;146;p8"/>
          <p:cNvPicPr preferRelativeResize="0"/>
          <p:nvPr/>
        </p:nvPicPr>
        <p:blipFill rotWithShape="1">
          <a:blip r:embed="rId3">
            <a:alphaModFix/>
          </a:blip>
          <a:srcRect b="0" l="0" r="0" t="0"/>
          <a:stretch/>
        </p:blipFill>
        <p:spPr>
          <a:xfrm>
            <a:off x="704850" y="2838450"/>
            <a:ext cx="123825" cy="123825"/>
          </a:xfrm>
          <a:prstGeom prst="rect">
            <a:avLst/>
          </a:prstGeom>
          <a:noFill/>
          <a:ln>
            <a:noFill/>
          </a:ln>
        </p:spPr>
      </p:pic>
      <p:pic>
        <p:nvPicPr>
          <p:cNvPr id="147" name="Google Shape;147;p8"/>
          <p:cNvPicPr preferRelativeResize="0"/>
          <p:nvPr/>
        </p:nvPicPr>
        <p:blipFill rotWithShape="1">
          <a:blip r:embed="rId3">
            <a:alphaModFix/>
          </a:blip>
          <a:srcRect b="0" l="0" r="0" t="0"/>
          <a:stretch/>
        </p:blipFill>
        <p:spPr>
          <a:xfrm>
            <a:off x="828675" y="2838450"/>
            <a:ext cx="123825" cy="123825"/>
          </a:xfrm>
          <a:prstGeom prst="rect">
            <a:avLst/>
          </a:prstGeom>
          <a:noFill/>
          <a:ln>
            <a:noFill/>
          </a:ln>
        </p:spPr>
      </p:pic>
      <p:pic>
        <p:nvPicPr>
          <p:cNvPr id="148" name="Google Shape;148;p8"/>
          <p:cNvPicPr preferRelativeResize="0"/>
          <p:nvPr/>
        </p:nvPicPr>
        <p:blipFill rotWithShape="1">
          <a:blip r:embed="rId3">
            <a:alphaModFix/>
          </a:blip>
          <a:srcRect b="0" l="0" r="0" t="0"/>
          <a:stretch/>
        </p:blipFill>
        <p:spPr>
          <a:xfrm>
            <a:off x="952500" y="2838450"/>
            <a:ext cx="123825" cy="123825"/>
          </a:xfrm>
          <a:prstGeom prst="rect">
            <a:avLst/>
          </a:prstGeom>
          <a:noFill/>
          <a:ln>
            <a:noFill/>
          </a:ln>
        </p:spPr>
      </p:pic>
      <p:pic>
        <p:nvPicPr>
          <p:cNvPr id="149" name="Google Shape;149;p8"/>
          <p:cNvPicPr preferRelativeResize="0"/>
          <p:nvPr/>
        </p:nvPicPr>
        <p:blipFill rotWithShape="1">
          <a:blip r:embed="rId3">
            <a:alphaModFix/>
          </a:blip>
          <a:srcRect b="0" l="0" r="0" t="0"/>
          <a:stretch/>
        </p:blipFill>
        <p:spPr>
          <a:xfrm>
            <a:off x="1076325" y="2838450"/>
            <a:ext cx="123825" cy="123825"/>
          </a:xfrm>
          <a:prstGeom prst="rect">
            <a:avLst/>
          </a:prstGeom>
          <a:noFill/>
          <a:ln>
            <a:noFill/>
          </a:ln>
        </p:spPr>
      </p:pic>
      <p:pic>
        <p:nvPicPr>
          <p:cNvPr id="150" name="Google Shape;150;p8"/>
          <p:cNvPicPr preferRelativeResize="0"/>
          <p:nvPr/>
        </p:nvPicPr>
        <p:blipFill rotWithShape="1">
          <a:blip r:embed="rId3">
            <a:alphaModFix/>
          </a:blip>
          <a:srcRect b="0" l="0" r="0" t="0"/>
          <a:stretch/>
        </p:blipFill>
        <p:spPr>
          <a:xfrm>
            <a:off x="1200150" y="2838450"/>
            <a:ext cx="123825" cy="123825"/>
          </a:xfrm>
          <a:prstGeom prst="rect">
            <a:avLst/>
          </a:prstGeom>
          <a:noFill/>
          <a:ln>
            <a:noFill/>
          </a:ln>
        </p:spPr>
      </p:pic>
      <p:pic>
        <p:nvPicPr>
          <p:cNvPr id="151" name="Google Shape;151;p8"/>
          <p:cNvPicPr preferRelativeResize="0"/>
          <p:nvPr/>
        </p:nvPicPr>
        <p:blipFill rotWithShape="1">
          <a:blip r:embed="rId4">
            <a:alphaModFix/>
          </a:blip>
          <a:srcRect b="0" l="0" r="0" t="0"/>
          <a:stretch/>
        </p:blipFill>
        <p:spPr>
          <a:xfrm>
            <a:off x="1323975" y="2838450"/>
            <a:ext cx="123825" cy="123825"/>
          </a:xfrm>
          <a:prstGeom prst="rect">
            <a:avLst/>
          </a:prstGeom>
          <a:noFill/>
          <a:ln>
            <a:noFill/>
          </a:ln>
        </p:spPr>
      </p:pic>
      <p:pic>
        <p:nvPicPr>
          <p:cNvPr id="152" name="Google Shape;152;p8"/>
          <p:cNvPicPr preferRelativeResize="0"/>
          <p:nvPr/>
        </p:nvPicPr>
        <p:blipFill rotWithShape="1">
          <a:blip r:embed="rId4">
            <a:alphaModFix/>
          </a:blip>
          <a:srcRect b="0" l="0" r="0" t="0"/>
          <a:stretch/>
        </p:blipFill>
        <p:spPr>
          <a:xfrm>
            <a:off x="1447800" y="2838450"/>
            <a:ext cx="123825" cy="123825"/>
          </a:xfrm>
          <a:prstGeom prst="rect">
            <a:avLst/>
          </a:prstGeom>
          <a:noFill/>
          <a:ln>
            <a:noFill/>
          </a:ln>
        </p:spPr>
      </p:pic>
      <p:pic>
        <p:nvPicPr>
          <p:cNvPr id="153" name="Google Shape;153;p8"/>
          <p:cNvPicPr preferRelativeResize="0"/>
          <p:nvPr/>
        </p:nvPicPr>
        <p:blipFill rotWithShape="1">
          <a:blip r:embed="rId4">
            <a:alphaModFix/>
          </a:blip>
          <a:srcRect b="0" l="0" r="0" t="0"/>
          <a:stretch/>
        </p:blipFill>
        <p:spPr>
          <a:xfrm>
            <a:off x="1571625" y="2838450"/>
            <a:ext cx="123825" cy="123825"/>
          </a:xfrm>
          <a:prstGeom prst="rect">
            <a:avLst/>
          </a:prstGeom>
          <a:noFill/>
          <a:ln>
            <a:noFill/>
          </a:ln>
        </p:spPr>
      </p:pic>
      <p:pic>
        <p:nvPicPr>
          <p:cNvPr id="154" name="Google Shape;154;p8"/>
          <p:cNvPicPr preferRelativeResize="0"/>
          <p:nvPr/>
        </p:nvPicPr>
        <p:blipFill rotWithShape="1">
          <a:blip r:embed="rId4">
            <a:alphaModFix/>
          </a:blip>
          <a:srcRect b="0" l="0" r="0" t="0"/>
          <a:stretch/>
        </p:blipFill>
        <p:spPr>
          <a:xfrm>
            <a:off x="1695450" y="2838450"/>
            <a:ext cx="123825" cy="123825"/>
          </a:xfrm>
          <a:prstGeom prst="rect">
            <a:avLst/>
          </a:prstGeom>
          <a:noFill/>
          <a:ln>
            <a:noFill/>
          </a:ln>
        </p:spPr>
      </p:pic>
      <p:pic>
        <p:nvPicPr>
          <p:cNvPr id="155" name="Google Shape;155;p8"/>
          <p:cNvPicPr preferRelativeResize="0"/>
          <p:nvPr/>
        </p:nvPicPr>
        <p:blipFill rotWithShape="1">
          <a:blip r:embed="rId3">
            <a:alphaModFix/>
          </a:blip>
          <a:srcRect b="0" l="0" r="0" t="0"/>
          <a:stretch/>
        </p:blipFill>
        <p:spPr>
          <a:xfrm>
            <a:off x="704850" y="3105150"/>
            <a:ext cx="123825" cy="123825"/>
          </a:xfrm>
          <a:prstGeom prst="rect">
            <a:avLst/>
          </a:prstGeom>
          <a:noFill/>
          <a:ln>
            <a:noFill/>
          </a:ln>
        </p:spPr>
      </p:pic>
      <p:pic>
        <p:nvPicPr>
          <p:cNvPr id="156" name="Google Shape;156;p8"/>
          <p:cNvPicPr preferRelativeResize="0"/>
          <p:nvPr/>
        </p:nvPicPr>
        <p:blipFill rotWithShape="1">
          <a:blip r:embed="rId3">
            <a:alphaModFix/>
          </a:blip>
          <a:srcRect b="0" l="0" r="0" t="0"/>
          <a:stretch/>
        </p:blipFill>
        <p:spPr>
          <a:xfrm>
            <a:off x="828675" y="3105150"/>
            <a:ext cx="123825" cy="123825"/>
          </a:xfrm>
          <a:prstGeom prst="rect">
            <a:avLst/>
          </a:prstGeom>
          <a:noFill/>
          <a:ln>
            <a:noFill/>
          </a:ln>
        </p:spPr>
      </p:pic>
      <p:pic>
        <p:nvPicPr>
          <p:cNvPr id="157" name="Google Shape;157;p8"/>
          <p:cNvPicPr preferRelativeResize="0"/>
          <p:nvPr/>
        </p:nvPicPr>
        <p:blipFill rotWithShape="1">
          <a:blip r:embed="rId3">
            <a:alphaModFix/>
          </a:blip>
          <a:srcRect b="0" l="0" r="0" t="0"/>
          <a:stretch/>
        </p:blipFill>
        <p:spPr>
          <a:xfrm>
            <a:off x="952500" y="3105150"/>
            <a:ext cx="123825" cy="123825"/>
          </a:xfrm>
          <a:prstGeom prst="rect">
            <a:avLst/>
          </a:prstGeom>
          <a:noFill/>
          <a:ln>
            <a:noFill/>
          </a:ln>
        </p:spPr>
      </p:pic>
      <p:pic>
        <p:nvPicPr>
          <p:cNvPr id="158" name="Google Shape;158;p8"/>
          <p:cNvPicPr preferRelativeResize="0"/>
          <p:nvPr/>
        </p:nvPicPr>
        <p:blipFill rotWithShape="1">
          <a:blip r:embed="rId3">
            <a:alphaModFix/>
          </a:blip>
          <a:srcRect b="0" l="0" r="0" t="0"/>
          <a:stretch/>
        </p:blipFill>
        <p:spPr>
          <a:xfrm>
            <a:off x="1076325" y="3105150"/>
            <a:ext cx="123825" cy="123825"/>
          </a:xfrm>
          <a:prstGeom prst="rect">
            <a:avLst/>
          </a:prstGeom>
          <a:noFill/>
          <a:ln>
            <a:noFill/>
          </a:ln>
        </p:spPr>
      </p:pic>
      <p:pic>
        <p:nvPicPr>
          <p:cNvPr id="159" name="Google Shape;159;p8"/>
          <p:cNvPicPr preferRelativeResize="0"/>
          <p:nvPr/>
        </p:nvPicPr>
        <p:blipFill rotWithShape="1">
          <a:blip r:embed="rId3">
            <a:alphaModFix/>
          </a:blip>
          <a:srcRect b="0" l="0" r="0" t="0"/>
          <a:stretch/>
        </p:blipFill>
        <p:spPr>
          <a:xfrm>
            <a:off x="1200150" y="3105150"/>
            <a:ext cx="123825" cy="123825"/>
          </a:xfrm>
          <a:prstGeom prst="rect">
            <a:avLst/>
          </a:prstGeom>
          <a:noFill/>
          <a:ln>
            <a:noFill/>
          </a:ln>
        </p:spPr>
      </p:pic>
      <p:pic>
        <p:nvPicPr>
          <p:cNvPr id="160" name="Google Shape;160;p8"/>
          <p:cNvPicPr preferRelativeResize="0"/>
          <p:nvPr/>
        </p:nvPicPr>
        <p:blipFill rotWithShape="1">
          <a:blip r:embed="rId3">
            <a:alphaModFix/>
          </a:blip>
          <a:srcRect b="0" l="0" r="0" t="0"/>
          <a:stretch/>
        </p:blipFill>
        <p:spPr>
          <a:xfrm>
            <a:off x="1323975" y="3105150"/>
            <a:ext cx="123825" cy="123825"/>
          </a:xfrm>
          <a:prstGeom prst="rect">
            <a:avLst/>
          </a:prstGeom>
          <a:noFill/>
          <a:ln>
            <a:noFill/>
          </a:ln>
        </p:spPr>
      </p:pic>
      <p:pic>
        <p:nvPicPr>
          <p:cNvPr id="161" name="Google Shape;161;p8"/>
          <p:cNvPicPr preferRelativeResize="0"/>
          <p:nvPr/>
        </p:nvPicPr>
        <p:blipFill rotWithShape="1">
          <a:blip r:embed="rId4">
            <a:alphaModFix/>
          </a:blip>
          <a:srcRect b="0" l="0" r="0" t="0"/>
          <a:stretch/>
        </p:blipFill>
        <p:spPr>
          <a:xfrm>
            <a:off x="1447800" y="3105150"/>
            <a:ext cx="123825" cy="123825"/>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1571625" y="3105150"/>
            <a:ext cx="123825" cy="123825"/>
          </a:xfrm>
          <a:prstGeom prst="rect">
            <a:avLst/>
          </a:prstGeom>
          <a:noFill/>
          <a:ln>
            <a:noFill/>
          </a:ln>
        </p:spPr>
      </p:pic>
      <p:pic>
        <p:nvPicPr>
          <p:cNvPr id="163" name="Google Shape;163;p8"/>
          <p:cNvPicPr preferRelativeResize="0"/>
          <p:nvPr/>
        </p:nvPicPr>
        <p:blipFill rotWithShape="1">
          <a:blip r:embed="rId4">
            <a:alphaModFix/>
          </a:blip>
          <a:srcRect b="0" l="0" r="0" t="0"/>
          <a:stretch/>
        </p:blipFill>
        <p:spPr>
          <a:xfrm>
            <a:off x="1695450" y="3105150"/>
            <a:ext cx="123825" cy="123825"/>
          </a:xfrm>
          <a:prstGeom prst="rect">
            <a:avLst/>
          </a:prstGeom>
          <a:noFill/>
          <a:ln>
            <a:noFill/>
          </a:ln>
        </p:spPr>
      </p:pic>
      <p:pic>
        <p:nvPicPr>
          <p:cNvPr id="164" name="Google Shape;164;p8"/>
          <p:cNvPicPr preferRelativeResize="0"/>
          <p:nvPr/>
        </p:nvPicPr>
        <p:blipFill rotWithShape="1">
          <a:blip r:embed="rId3">
            <a:alphaModFix/>
          </a:blip>
          <a:srcRect b="0" l="0" r="0" t="0"/>
          <a:stretch/>
        </p:blipFill>
        <p:spPr>
          <a:xfrm>
            <a:off x="704850" y="3371850"/>
            <a:ext cx="123825" cy="123825"/>
          </a:xfrm>
          <a:prstGeom prst="rect">
            <a:avLst/>
          </a:prstGeom>
          <a:noFill/>
          <a:ln>
            <a:noFill/>
          </a:ln>
        </p:spPr>
      </p:pic>
      <p:pic>
        <p:nvPicPr>
          <p:cNvPr id="165" name="Google Shape;165;p8"/>
          <p:cNvPicPr preferRelativeResize="0"/>
          <p:nvPr/>
        </p:nvPicPr>
        <p:blipFill rotWithShape="1">
          <a:blip r:embed="rId3">
            <a:alphaModFix/>
          </a:blip>
          <a:srcRect b="0" l="0" r="0" t="0"/>
          <a:stretch/>
        </p:blipFill>
        <p:spPr>
          <a:xfrm>
            <a:off x="828675" y="3371850"/>
            <a:ext cx="123825" cy="123825"/>
          </a:xfrm>
          <a:prstGeom prst="rect">
            <a:avLst/>
          </a:prstGeom>
          <a:noFill/>
          <a:ln>
            <a:noFill/>
          </a:ln>
        </p:spPr>
      </p:pic>
      <p:pic>
        <p:nvPicPr>
          <p:cNvPr id="166" name="Google Shape;166;p8"/>
          <p:cNvPicPr preferRelativeResize="0"/>
          <p:nvPr/>
        </p:nvPicPr>
        <p:blipFill rotWithShape="1">
          <a:blip r:embed="rId3">
            <a:alphaModFix/>
          </a:blip>
          <a:srcRect b="0" l="0" r="0" t="0"/>
          <a:stretch/>
        </p:blipFill>
        <p:spPr>
          <a:xfrm>
            <a:off x="952500" y="3371850"/>
            <a:ext cx="123825" cy="123825"/>
          </a:xfrm>
          <a:prstGeom prst="rect">
            <a:avLst/>
          </a:prstGeom>
          <a:noFill/>
          <a:ln>
            <a:noFill/>
          </a:ln>
        </p:spPr>
      </p:pic>
      <p:pic>
        <p:nvPicPr>
          <p:cNvPr id="167" name="Google Shape;167;p8"/>
          <p:cNvPicPr preferRelativeResize="0"/>
          <p:nvPr/>
        </p:nvPicPr>
        <p:blipFill rotWithShape="1">
          <a:blip r:embed="rId3">
            <a:alphaModFix/>
          </a:blip>
          <a:srcRect b="0" l="0" r="0" t="0"/>
          <a:stretch/>
        </p:blipFill>
        <p:spPr>
          <a:xfrm>
            <a:off x="1076325" y="3371850"/>
            <a:ext cx="123825" cy="123825"/>
          </a:xfrm>
          <a:prstGeom prst="rect">
            <a:avLst/>
          </a:prstGeom>
          <a:noFill/>
          <a:ln>
            <a:noFill/>
          </a:ln>
        </p:spPr>
      </p:pic>
      <p:pic>
        <p:nvPicPr>
          <p:cNvPr id="168" name="Google Shape;168;p8"/>
          <p:cNvPicPr preferRelativeResize="0"/>
          <p:nvPr/>
        </p:nvPicPr>
        <p:blipFill rotWithShape="1">
          <a:blip r:embed="rId3">
            <a:alphaModFix/>
          </a:blip>
          <a:srcRect b="0" l="0" r="0" t="0"/>
          <a:stretch/>
        </p:blipFill>
        <p:spPr>
          <a:xfrm>
            <a:off x="1200150" y="3371850"/>
            <a:ext cx="123825" cy="123825"/>
          </a:xfrm>
          <a:prstGeom prst="rect">
            <a:avLst/>
          </a:prstGeom>
          <a:noFill/>
          <a:ln>
            <a:noFill/>
          </a:ln>
        </p:spPr>
      </p:pic>
      <p:pic>
        <p:nvPicPr>
          <p:cNvPr id="169" name="Google Shape;169;p8"/>
          <p:cNvPicPr preferRelativeResize="0"/>
          <p:nvPr/>
        </p:nvPicPr>
        <p:blipFill rotWithShape="1">
          <a:blip r:embed="rId3">
            <a:alphaModFix/>
          </a:blip>
          <a:srcRect b="0" l="0" r="0" t="0"/>
          <a:stretch/>
        </p:blipFill>
        <p:spPr>
          <a:xfrm>
            <a:off x="1323975" y="3371850"/>
            <a:ext cx="123825" cy="123825"/>
          </a:xfrm>
          <a:prstGeom prst="rect">
            <a:avLst/>
          </a:prstGeom>
          <a:noFill/>
          <a:ln>
            <a:noFill/>
          </a:ln>
        </p:spPr>
      </p:pic>
      <p:pic>
        <p:nvPicPr>
          <p:cNvPr id="170" name="Google Shape;170;p8"/>
          <p:cNvPicPr preferRelativeResize="0"/>
          <p:nvPr/>
        </p:nvPicPr>
        <p:blipFill rotWithShape="1">
          <a:blip r:embed="rId3">
            <a:alphaModFix/>
          </a:blip>
          <a:srcRect b="0" l="0" r="0" t="0"/>
          <a:stretch/>
        </p:blipFill>
        <p:spPr>
          <a:xfrm>
            <a:off x="1447800" y="3371850"/>
            <a:ext cx="123825" cy="123825"/>
          </a:xfrm>
          <a:prstGeom prst="rect">
            <a:avLst/>
          </a:prstGeom>
          <a:noFill/>
          <a:ln>
            <a:noFill/>
          </a:ln>
        </p:spPr>
      </p:pic>
      <p:pic>
        <p:nvPicPr>
          <p:cNvPr id="171" name="Google Shape;171;p8"/>
          <p:cNvPicPr preferRelativeResize="0"/>
          <p:nvPr/>
        </p:nvPicPr>
        <p:blipFill rotWithShape="1">
          <a:blip r:embed="rId4">
            <a:alphaModFix/>
          </a:blip>
          <a:srcRect b="0" l="0" r="0" t="0"/>
          <a:stretch/>
        </p:blipFill>
        <p:spPr>
          <a:xfrm>
            <a:off x="1571625" y="3371850"/>
            <a:ext cx="123825" cy="123825"/>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a:off x="1695450" y="3371850"/>
            <a:ext cx="123825" cy="123825"/>
          </a:xfrm>
          <a:prstGeom prst="rect">
            <a:avLst/>
          </a:prstGeom>
          <a:noFill/>
          <a:ln>
            <a:noFill/>
          </a:ln>
        </p:spPr>
      </p:pic>
      <p:pic>
        <p:nvPicPr>
          <p:cNvPr id="173" name="Google Shape;173;p8"/>
          <p:cNvPicPr preferRelativeResize="0"/>
          <p:nvPr/>
        </p:nvPicPr>
        <p:blipFill rotWithShape="1">
          <a:blip r:embed="rId3">
            <a:alphaModFix/>
          </a:blip>
          <a:srcRect b="0" l="0" r="0" t="0"/>
          <a:stretch/>
        </p:blipFill>
        <p:spPr>
          <a:xfrm>
            <a:off x="704850" y="3638550"/>
            <a:ext cx="123825" cy="123825"/>
          </a:xfrm>
          <a:prstGeom prst="rect">
            <a:avLst/>
          </a:prstGeom>
          <a:noFill/>
          <a:ln>
            <a:noFill/>
          </a:ln>
        </p:spPr>
      </p:pic>
      <p:pic>
        <p:nvPicPr>
          <p:cNvPr id="174" name="Google Shape;174;p8"/>
          <p:cNvPicPr preferRelativeResize="0"/>
          <p:nvPr/>
        </p:nvPicPr>
        <p:blipFill rotWithShape="1">
          <a:blip r:embed="rId3">
            <a:alphaModFix/>
          </a:blip>
          <a:srcRect b="0" l="0" r="0" t="0"/>
          <a:stretch/>
        </p:blipFill>
        <p:spPr>
          <a:xfrm>
            <a:off x="828675" y="3638550"/>
            <a:ext cx="123825" cy="123825"/>
          </a:xfrm>
          <a:prstGeom prst="rect">
            <a:avLst/>
          </a:prstGeom>
          <a:noFill/>
          <a:ln>
            <a:noFill/>
          </a:ln>
        </p:spPr>
      </p:pic>
      <p:pic>
        <p:nvPicPr>
          <p:cNvPr id="175" name="Google Shape;175;p8"/>
          <p:cNvPicPr preferRelativeResize="0"/>
          <p:nvPr/>
        </p:nvPicPr>
        <p:blipFill rotWithShape="1">
          <a:blip r:embed="rId3">
            <a:alphaModFix/>
          </a:blip>
          <a:srcRect b="0" l="0" r="0" t="0"/>
          <a:stretch/>
        </p:blipFill>
        <p:spPr>
          <a:xfrm>
            <a:off x="952500" y="3638550"/>
            <a:ext cx="123825" cy="123825"/>
          </a:xfrm>
          <a:prstGeom prst="rect">
            <a:avLst/>
          </a:prstGeom>
          <a:noFill/>
          <a:ln>
            <a:noFill/>
          </a:ln>
        </p:spPr>
      </p:pic>
      <p:pic>
        <p:nvPicPr>
          <p:cNvPr id="176" name="Google Shape;176;p8"/>
          <p:cNvPicPr preferRelativeResize="0"/>
          <p:nvPr/>
        </p:nvPicPr>
        <p:blipFill rotWithShape="1">
          <a:blip r:embed="rId3">
            <a:alphaModFix/>
          </a:blip>
          <a:srcRect b="0" l="0" r="0" t="0"/>
          <a:stretch/>
        </p:blipFill>
        <p:spPr>
          <a:xfrm>
            <a:off x="1076325" y="3638550"/>
            <a:ext cx="123825" cy="123825"/>
          </a:xfrm>
          <a:prstGeom prst="rect">
            <a:avLst/>
          </a:prstGeom>
          <a:noFill/>
          <a:ln>
            <a:noFill/>
          </a:ln>
        </p:spPr>
      </p:pic>
      <p:pic>
        <p:nvPicPr>
          <p:cNvPr id="177" name="Google Shape;177;p8"/>
          <p:cNvPicPr preferRelativeResize="0"/>
          <p:nvPr/>
        </p:nvPicPr>
        <p:blipFill rotWithShape="1">
          <a:blip r:embed="rId3">
            <a:alphaModFix/>
          </a:blip>
          <a:srcRect b="0" l="0" r="0" t="0"/>
          <a:stretch/>
        </p:blipFill>
        <p:spPr>
          <a:xfrm>
            <a:off x="1200150" y="3638550"/>
            <a:ext cx="123825" cy="123825"/>
          </a:xfrm>
          <a:prstGeom prst="rect">
            <a:avLst/>
          </a:prstGeom>
          <a:noFill/>
          <a:ln>
            <a:noFill/>
          </a:ln>
        </p:spPr>
      </p:pic>
      <p:pic>
        <p:nvPicPr>
          <p:cNvPr id="178" name="Google Shape;178;p8"/>
          <p:cNvPicPr preferRelativeResize="0"/>
          <p:nvPr/>
        </p:nvPicPr>
        <p:blipFill rotWithShape="1">
          <a:blip r:embed="rId3">
            <a:alphaModFix/>
          </a:blip>
          <a:srcRect b="0" l="0" r="0" t="0"/>
          <a:stretch/>
        </p:blipFill>
        <p:spPr>
          <a:xfrm>
            <a:off x="1323975" y="3638550"/>
            <a:ext cx="123825" cy="123825"/>
          </a:xfrm>
          <a:prstGeom prst="rect">
            <a:avLst/>
          </a:prstGeom>
          <a:noFill/>
          <a:ln>
            <a:noFill/>
          </a:ln>
        </p:spPr>
      </p:pic>
      <p:pic>
        <p:nvPicPr>
          <p:cNvPr id="179" name="Google Shape;179;p8"/>
          <p:cNvPicPr preferRelativeResize="0"/>
          <p:nvPr/>
        </p:nvPicPr>
        <p:blipFill rotWithShape="1">
          <a:blip r:embed="rId3">
            <a:alphaModFix/>
          </a:blip>
          <a:srcRect b="0" l="0" r="0" t="0"/>
          <a:stretch/>
        </p:blipFill>
        <p:spPr>
          <a:xfrm>
            <a:off x="1447800" y="3638550"/>
            <a:ext cx="123825" cy="123825"/>
          </a:xfrm>
          <a:prstGeom prst="rect">
            <a:avLst/>
          </a:prstGeom>
          <a:noFill/>
          <a:ln>
            <a:noFill/>
          </a:ln>
        </p:spPr>
      </p:pic>
      <p:pic>
        <p:nvPicPr>
          <p:cNvPr id="180" name="Google Shape;180;p8"/>
          <p:cNvPicPr preferRelativeResize="0"/>
          <p:nvPr/>
        </p:nvPicPr>
        <p:blipFill rotWithShape="1">
          <a:blip r:embed="rId3">
            <a:alphaModFix/>
          </a:blip>
          <a:srcRect b="0" l="0" r="0" t="0"/>
          <a:stretch/>
        </p:blipFill>
        <p:spPr>
          <a:xfrm>
            <a:off x="1571625" y="3638550"/>
            <a:ext cx="123825" cy="123825"/>
          </a:xfrm>
          <a:prstGeom prst="rect">
            <a:avLst/>
          </a:prstGeom>
          <a:noFill/>
          <a:ln>
            <a:noFill/>
          </a:ln>
        </p:spPr>
      </p:pic>
      <p:pic>
        <p:nvPicPr>
          <p:cNvPr id="181" name="Google Shape;181;p8"/>
          <p:cNvPicPr preferRelativeResize="0"/>
          <p:nvPr/>
        </p:nvPicPr>
        <p:blipFill rotWithShape="1">
          <a:blip r:embed="rId4">
            <a:alphaModFix/>
          </a:blip>
          <a:srcRect b="0" l="0" r="0" t="0"/>
          <a:stretch/>
        </p:blipFill>
        <p:spPr>
          <a:xfrm>
            <a:off x="1695450" y="3638550"/>
            <a:ext cx="123825" cy="123825"/>
          </a:xfrm>
          <a:prstGeom prst="rect">
            <a:avLst/>
          </a:prstGeom>
          <a:noFill/>
          <a:ln>
            <a:noFill/>
          </a:ln>
        </p:spPr>
      </p:pic>
      <p:pic>
        <p:nvPicPr>
          <p:cNvPr id="182" name="Google Shape;182;p8"/>
          <p:cNvPicPr preferRelativeResize="0"/>
          <p:nvPr/>
        </p:nvPicPr>
        <p:blipFill rotWithShape="1">
          <a:blip r:embed="rId3">
            <a:alphaModFix/>
          </a:blip>
          <a:srcRect b="0" l="0" r="0" t="0"/>
          <a:stretch/>
        </p:blipFill>
        <p:spPr>
          <a:xfrm>
            <a:off x="704850" y="3905250"/>
            <a:ext cx="123825" cy="123825"/>
          </a:xfrm>
          <a:prstGeom prst="rect">
            <a:avLst/>
          </a:prstGeom>
          <a:noFill/>
          <a:ln>
            <a:noFill/>
          </a:ln>
        </p:spPr>
      </p:pic>
      <p:pic>
        <p:nvPicPr>
          <p:cNvPr id="183" name="Google Shape;183;p8"/>
          <p:cNvPicPr preferRelativeResize="0"/>
          <p:nvPr/>
        </p:nvPicPr>
        <p:blipFill rotWithShape="1">
          <a:blip r:embed="rId3">
            <a:alphaModFix/>
          </a:blip>
          <a:srcRect b="0" l="0" r="0" t="0"/>
          <a:stretch/>
        </p:blipFill>
        <p:spPr>
          <a:xfrm>
            <a:off x="828675" y="3905250"/>
            <a:ext cx="123825" cy="123825"/>
          </a:xfrm>
          <a:prstGeom prst="rect">
            <a:avLst/>
          </a:prstGeom>
          <a:noFill/>
          <a:ln>
            <a:noFill/>
          </a:ln>
        </p:spPr>
      </p:pic>
      <p:pic>
        <p:nvPicPr>
          <p:cNvPr id="184" name="Google Shape;184;p8"/>
          <p:cNvPicPr preferRelativeResize="0"/>
          <p:nvPr/>
        </p:nvPicPr>
        <p:blipFill rotWithShape="1">
          <a:blip r:embed="rId3">
            <a:alphaModFix/>
          </a:blip>
          <a:srcRect b="0" l="0" r="0" t="0"/>
          <a:stretch/>
        </p:blipFill>
        <p:spPr>
          <a:xfrm>
            <a:off x="952500" y="3905250"/>
            <a:ext cx="123825" cy="123825"/>
          </a:xfrm>
          <a:prstGeom prst="rect">
            <a:avLst/>
          </a:prstGeom>
          <a:noFill/>
          <a:ln>
            <a:noFill/>
          </a:ln>
        </p:spPr>
      </p:pic>
      <p:pic>
        <p:nvPicPr>
          <p:cNvPr id="185" name="Google Shape;185;p8"/>
          <p:cNvPicPr preferRelativeResize="0"/>
          <p:nvPr/>
        </p:nvPicPr>
        <p:blipFill rotWithShape="1">
          <a:blip r:embed="rId3">
            <a:alphaModFix/>
          </a:blip>
          <a:srcRect b="0" l="0" r="0" t="0"/>
          <a:stretch/>
        </p:blipFill>
        <p:spPr>
          <a:xfrm>
            <a:off x="1076325" y="3905250"/>
            <a:ext cx="123825" cy="123825"/>
          </a:xfrm>
          <a:prstGeom prst="rect">
            <a:avLst/>
          </a:prstGeom>
          <a:noFill/>
          <a:ln>
            <a:noFill/>
          </a:ln>
        </p:spPr>
      </p:pic>
      <p:pic>
        <p:nvPicPr>
          <p:cNvPr id="186" name="Google Shape;186;p8"/>
          <p:cNvPicPr preferRelativeResize="0"/>
          <p:nvPr/>
        </p:nvPicPr>
        <p:blipFill rotWithShape="1">
          <a:blip r:embed="rId3">
            <a:alphaModFix/>
          </a:blip>
          <a:srcRect b="0" l="0" r="0" t="0"/>
          <a:stretch/>
        </p:blipFill>
        <p:spPr>
          <a:xfrm>
            <a:off x="1200150" y="3905250"/>
            <a:ext cx="123825" cy="123825"/>
          </a:xfrm>
          <a:prstGeom prst="rect">
            <a:avLst/>
          </a:prstGeom>
          <a:noFill/>
          <a:ln>
            <a:noFill/>
          </a:ln>
        </p:spPr>
      </p:pic>
      <p:pic>
        <p:nvPicPr>
          <p:cNvPr id="187" name="Google Shape;187;p8"/>
          <p:cNvPicPr preferRelativeResize="0"/>
          <p:nvPr/>
        </p:nvPicPr>
        <p:blipFill rotWithShape="1">
          <a:blip r:embed="rId3">
            <a:alphaModFix/>
          </a:blip>
          <a:srcRect b="0" l="0" r="0" t="0"/>
          <a:stretch/>
        </p:blipFill>
        <p:spPr>
          <a:xfrm>
            <a:off x="1323975" y="3905250"/>
            <a:ext cx="123825" cy="123825"/>
          </a:xfrm>
          <a:prstGeom prst="rect">
            <a:avLst/>
          </a:prstGeom>
          <a:noFill/>
          <a:ln>
            <a:noFill/>
          </a:ln>
        </p:spPr>
      </p:pic>
      <p:pic>
        <p:nvPicPr>
          <p:cNvPr id="188" name="Google Shape;188;p8"/>
          <p:cNvPicPr preferRelativeResize="0"/>
          <p:nvPr/>
        </p:nvPicPr>
        <p:blipFill rotWithShape="1">
          <a:blip r:embed="rId3">
            <a:alphaModFix/>
          </a:blip>
          <a:srcRect b="0" l="0" r="0" t="0"/>
          <a:stretch/>
        </p:blipFill>
        <p:spPr>
          <a:xfrm>
            <a:off x="1447800" y="3905250"/>
            <a:ext cx="123825" cy="123825"/>
          </a:xfrm>
          <a:prstGeom prst="rect">
            <a:avLst/>
          </a:prstGeom>
          <a:noFill/>
          <a:ln>
            <a:noFill/>
          </a:ln>
        </p:spPr>
      </p:pic>
      <p:pic>
        <p:nvPicPr>
          <p:cNvPr id="189" name="Google Shape;189;p8"/>
          <p:cNvPicPr preferRelativeResize="0"/>
          <p:nvPr/>
        </p:nvPicPr>
        <p:blipFill rotWithShape="1">
          <a:blip r:embed="rId3">
            <a:alphaModFix/>
          </a:blip>
          <a:srcRect b="0" l="0" r="0" t="0"/>
          <a:stretch/>
        </p:blipFill>
        <p:spPr>
          <a:xfrm>
            <a:off x="1571625" y="3905250"/>
            <a:ext cx="123825" cy="123825"/>
          </a:xfrm>
          <a:prstGeom prst="rect">
            <a:avLst/>
          </a:prstGeom>
          <a:noFill/>
          <a:ln>
            <a:noFill/>
          </a:ln>
        </p:spPr>
      </p:pic>
      <p:pic>
        <p:nvPicPr>
          <p:cNvPr id="190" name="Google Shape;190;p8"/>
          <p:cNvPicPr preferRelativeResize="0"/>
          <p:nvPr/>
        </p:nvPicPr>
        <p:blipFill rotWithShape="1">
          <a:blip r:embed="rId3">
            <a:alphaModFix/>
          </a:blip>
          <a:srcRect b="0" l="0" r="0" t="0"/>
          <a:stretch/>
        </p:blipFill>
        <p:spPr>
          <a:xfrm>
            <a:off x="1695450" y="3905250"/>
            <a:ext cx="123825" cy="123825"/>
          </a:xfrm>
          <a:prstGeom prst="rect">
            <a:avLst/>
          </a:prstGeom>
          <a:noFill/>
          <a:ln>
            <a:noFill/>
          </a:ln>
        </p:spPr>
      </p:pic>
      <p:sp>
        <p:nvSpPr>
          <p:cNvPr id="191" name="Google Shape;191;p8"/>
          <p:cNvSpPr txBox="1"/>
          <p:nvPr/>
        </p:nvSpPr>
        <p:spPr>
          <a:xfrm>
            <a:off x="190500" y="621875"/>
            <a:ext cx="8763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INFORMATIE: </a:t>
            </a:r>
            <a:br>
              <a:rPr b="1" i="0" lang="en-US" sz="1600" u="none" cap="none" strike="noStrike">
                <a:solidFill>
                  <a:srgbClr val="000000"/>
                </a:solidFill>
                <a:latin typeface="Calibri"/>
                <a:ea typeface="Calibri"/>
                <a:cs typeface="Calibri"/>
                <a:sym typeface="Calibri"/>
              </a:rPr>
            </a:br>
            <a:r>
              <a:rPr b="1" i="0" lang="en-US" sz="1600" u="none" cap="none" strike="noStrike">
                <a:solidFill>
                  <a:srgbClr val="000000"/>
                </a:solidFill>
                <a:latin typeface="Calibri"/>
                <a:ea typeface="Calibri"/>
                <a:cs typeface="Calibri"/>
                <a:sym typeface="Calibri"/>
              </a:rPr>
              <a:t>Vind je dat je voldoende informatie krijgt van de stad Eeklo?</a:t>
            </a:r>
            <a:endParaRPr b="0" i="0" sz="1600" u="none" cap="none" strike="noStrike">
              <a:solidFill>
                <a:srgbClr val="000000"/>
              </a:solidFill>
              <a:latin typeface="Arial"/>
              <a:ea typeface="Arial"/>
              <a:cs typeface="Arial"/>
              <a:sym typeface="Arial"/>
            </a:endParaRPr>
          </a:p>
        </p:txBody>
      </p:sp>
      <p:sp>
        <p:nvSpPr>
          <p:cNvPr id="192" name="Google Shape;192;p8"/>
          <p:cNvSpPr txBox="1"/>
          <p:nvPr/>
        </p:nvSpPr>
        <p:spPr>
          <a:xfrm>
            <a:off x="3037950" y="4505450"/>
            <a:ext cx="2962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GEMIDDELDE SCORE VAN 6,4/10</a:t>
            </a:r>
            <a:endParaRPr b="1" i="0" sz="1600" u="none" cap="none" strike="noStrike">
              <a:solidFill>
                <a:srgbClr val="000000"/>
              </a:solidFill>
              <a:latin typeface="Calibri"/>
              <a:ea typeface="Calibri"/>
              <a:cs typeface="Calibri"/>
              <a:sym typeface="Calibri"/>
            </a:endParaRPr>
          </a:p>
        </p:txBody>
      </p:sp>
      <p:pic>
        <p:nvPicPr>
          <p:cNvPr id="193" name="Google Shape;193;p8"/>
          <p:cNvPicPr preferRelativeResize="0"/>
          <p:nvPr/>
        </p:nvPicPr>
        <p:blipFill rotWithShape="1">
          <a:blip r:embed="rId4">
            <a:alphaModFix/>
          </a:blip>
          <a:srcRect b="0" l="0" r="0" t="0"/>
          <a:stretch/>
        </p:blipFill>
        <p:spPr>
          <a:xfrm>
            <a:off x="1819275" y="2038350"/>
            <a:ext cx="123825" cy="123825"/>
          </a:xfrm>
          <a:prstGeom prst="rect">
            <a:avLst/>
          </a:prstGeom>
          <a:noFill/>
          <a:ln>
            <a:noFill/>
          </a:ln>
        </p:spPr>
      </p:pic>
      <p:pic>
        <p:nvPicPr>
          <p:cNvPr id="194" name="Google Shape;194;p8"/>
          <p:cNvPicPr preferRelativeResize="0"/>
          <p:nvPr/>
        </p:nvPicPr>
        <p:blipFill rotWithShape="1">
          <a:blip r:embed="rId4">
            <a:alphaModFix/>
          </a:blip>
          <a:srcRect b="0" l="0" r="0" t="0"/>
          <a:stretch/>
        </p:blipFill>
        <p:spPr>
          <a:xfrm>
            <a:off x="1819275" y="2305050"/>
            <a:ext cx="123825" cy="123825"/>
          </a:xfrm>
          <a:prstGeom prst="rect">
            <a:avLst/>
          </a:prstGeom>
          <a:noFill/>
          <a:ln>
            <a:noFill/>
          </a:ln>
        </p:spPr>
      </p:pic>
      <p:pic>
        <p:nvPicPr>
          <p:cNvPr id="195" name="Google Shape;195;p8"/>
          <p:cNvPicPr preferRelativeResize="0"/>
          <p:nvPr/>
        </p:nvPicPr>
        <p:blipFill rotWithShape="1">
          <a:blip r:embed="rId4">
            <a:alphaModFix/>
          </a:blip>
          <a:srcRect b="0" l="0" r="0" t="0"/>
          <a:stretch/>
        </p:blipFill>
        <p:spPr>
          <a:xfrm>
            <a:off x="1819275" y="2571750"/>
            <a:ext cx="123825" cy="123825"/>
          </a:xfrm>
          <a:prstGeom prst="rect">
            <a:avLst/>
          </a:prstGeom>
          <a:noFill/>
          <a:ln>
            <a:noFill/>
          </a:ln>
        </p:spPr>
      </p:pic>
      <p:pic>
        <p:nvPicPr>
          <p:cNvPr id="196" name="Google Shape;196;p8"/>
          <p:cNvPicPr preferRelativeResize="0"/>
          <p:nvPr/>
        </p:nvPicPr>
        <p:blipFill rotWithShape="1">
          <a:blip r:embed="rId3">
            <a:alphaModFix/>
          </a:blip>
          <a:srcRect b="0" l="0" r="0" t="0"/>
          <a:stretch/>
        </p:blipFill>
        <p:spPr>
          <a:xfrm>
            <a:off x="704850" y="4171950"/>
            <a:ext cx="123825" cy="123825"/>
          </a:xfrm>
          <a:prstGeom prst="rect">
            <a:avLst/>
          </a:prstGeom>
          <a:noFill/>
          <a:ln>
            <a:noFill/>
          </a:ln>
        </p:spPr>
      </p:pic>
      <p:pic>
        <p:nvPicPr>
          <p:cNvPr id="197" name="Google Shape;197;p8"/>
          <p:cNvPicPr preferRelativeResize="0"/>
          <p:nvPr/>
        </p:nvPicPr>
        <p:blipFill rotWithShape="1">
          <a:blip r:embed="rId3">
            <a:alphaModFix/>
          </a:blip>
          <a:srcRect b="0" l="0" r="0" t="0"/>
          <a:stretch/>
        </p:blipFill>
        <p:spPr>
          <a:xfrm>
            <a:off x="828675" y="4171950"/>
            <a:ext cx="123825" cy="123825"/>
          </a:xfrm>
          <a:prstGeom prst="rect">
            <a:avLst/>
          </a:prstGeom>
          <a:noFill/>
          <a:ln>
            <a:noFill/>
          </a:ln>
        </p:spPr>
      </p:pic>
      <p:pic>
        <p:nvPicPr>
          <p:cNvPr id="198" name="Google Shape;198;p8"/>
          <p:cNvPicPr preferRelativeResize="0"/>
          <p:nvPr/>
        </p:nvPicPr>
        <p:blipFill rotWithShape="1">
          <a:blip r:embed="rId3">
            <a:alphaModFix/>
          </a:blip>
          <a:srcRect b="0" l="0" r="0" t="0"/>
          <a:stretch/>
        </p:blipFill>
        <p:spPr>
          <a:xfrm>
            <a:off x="952500" y="4171950"/>
            <a:ext cx="123825" cy="123825"/>
          </a:xfrm>
          <a:prstGeom prst="rect">
            <a:avLst/>
          </a:prstGeom>
          <a:noFill/>
          <a:ln>
            <a:noFill/>
          </a:ln>
        </p:spPr>
      </p:pic>
      <p:pic>
        <p:nvPicPr>
          <p:cNvPr id="199" name="Google Shape;199;p8"/>
          <p:cNvPicPr preferRelativeResize="0"/>
          <p:nvPr/>
        </p:nvPicPr>
        <p:blipFill rotWithShape="1">
          <a:blip r:embed="rId3">
            <a:alphaModFix/>
          </a:blip>
          <a:srcRect b="0" l="0" r="0" t="0"/>
          <a:stretch/>
        </p:blipFill>
        <p:spPr>
          <a:xfrm>
            <a:off x="1076325" y="4171950"/>
            <a:ext cx="123825" cy="123825"/>
          </a:xfrm>
          <a:prstGeom prst="rect">
            <a:avLst/>
          </a:prstGeom>
          <a:noFill/>
          <a:ln>
            <a:noFill/>
          </a:ln>
        </p:spPr>
      </p:pic>
      <p:pic>
        <p:nvPicPr>
          <p:cNvPr id="200" name="Google Shape;200;p8"/>
          <p:cNvPicPr preferRelativeResize="0"/>
          <p:nvPr/>
        </p:nvPicPr>
        <p:blipFill rotWithShape="1">
          <a:blip r:embed="rId3">
            <a:alphaModFix/>
          </a:blip>
          <a:srcRect b="0" l="0" r="0" t="0"/>
          <a:stretch/>
        </p:blipFill>
        <p:spPr>
          <a:xfrm>
            <a:off x="1200150" y="4171950"/>
            <a:ext cx="123825" cy="123825"/>
          </a:xfrm>
          <a:prstGeom prst="rect">
            <a:avLst/>
          </a:prstGeom>
          <a:noFill/>
          <a:ln>
            <a:noFill/>
          </a:ln>
        </p:spPr>
      </p:pic>
      <p:pic>
        <p:nvPicPr>
          <p:cNvPr id="201" name="Google Shape;201;p8"/>
          <p:cNvPicPr preferRelativeResize="0"/>
          <p:nvPr/>
        </p:nvPicPr>
        <p:blipFill rotWithShape="1">
          <a:blip r:embed="rId3">
            <a:alphaModFix/>
          </a:blip>
          <a:srcRect b="0" l="0" r="0" t="0"/>
          <a:stretch/>
        </p:blipFill>
        <p:spPr>
          <a:xfrm>
            <a:off x="1323975" y="4171950"/>
            <a:ext cx="123825" cy="123825"/>
          </a:xfrm>
          <a:prstGeom prst="rect">
            <a:avLst/>
          </a:prstGeom>
          <a:noFill/>
          <a:ln>
            <a:noFill/>
          </a:ln>
        </p:spPr>
      </p:pic>
      <p:pic>
        <p:nvPicPr>
          <p:cNvPr id="202" name="Google Shape;202;p8"/>
          <p:cNvPicPr preferRelativeResize="0"/>
          <p:nvPr/>
        </p:nvPicPr>
        <p:blipFill rotWithShape="1">
          <a:blip r:embed="rId3">
            <a:alphaModFix/>
          </a:blip>
          <a:srcRect b="0" l="0" r="0" t="0"/>
          <a:stretch/>
        </p:blipFill>
        <p:spPr>
          <a:xfrm>
            <a:off x="1447800" y="4171950"/>
            <a:ext cx="123825" cy="123825"/>
          </a:xfrm>
          <a:prstGeom prst="rect">
            <a:avLst/>
          </a:prstGeom>
          <a:noFill/>
          <a:ln>
            <a:noFill/>
          </a:ln>
        </p:spPr>
      </p:pic>
      <p:pic>
        <p:nvPicPr>
          <p:cNvPr id="203" name="Google Shape;203;p8"/>
          <p:cNvPicPr preferRelativeResize="0"/>
          <p:nvPr/>
        </p:nvPicPr>
        <p:blipFill rotWithShape="1">
          <a:blip r:embed="rId3">
            <a:alphaModFix/>
          </a:blip>
          <a:srcRect b="0" l="0" r="0" t="0"/>
          <a:stretch/>
        </p:blipFill>
        <p:spPr>
          <a:xfrm>
            <a:off x="1571625" y="4171950"/>
            <a:ext cx="123825" cy="123825"/>
          </a:xfrm>
          <a:prstGeom prst="rect">
            <a:avLst/>
          </a:prstGeom>
          <a:noFill/>
          <a:ln>
            <a:noFill/>
          </a:ln>
        </p:spPr>
      </p:pic>
      <p:pic>
        <p:nvPicPr>
          <p:cNvPr id="204" name="Google Shape;204;p8"/>
          <p:cNvPicPr preferRelativeResize="0"/>
          <p:nvPr/>
        </p:nvPicPr>
        <p:blipFill rotWithShape="1">
          <a:blip r:embed="rId3">
            <a:alphaModFix/>
          </a:blip>
          <a:srcRect b="0" l="0" r="0" t="0"/>
          <a:stretch/>
        </p:blipFill>
        <p:spPr>
          <a:xfrm>
            <a:off x="1695450" y="4171950"/>
            <a:ext cx="123825" cy="123825"/>
          </a:xfrm>
          <a:prstGeom prst="rect">
            <a:avLst/>
          </a:prstGeom>
          <a:noFill/>
          <a:ln>
            <a:noFill/>
          </a:ln>
        </p:spPr>
      </p:pic>
      <p:pic>
        <p:nvPicPr>
          <p:cNvPr id="205" name="Google Shape;205;p8"/>
          <p:cNvPicPr preferRelativeResize="0"/>
          <p:nvPr/>
        </p:nvPicPr>
        <p:blipFill rotWithShape="1">
          <a:blip r:embed="rId4">
            <a:alphaModFix/>
          </a:blip>
          <a:srcRect b="0" l="0" r="0" t="0"/>
          <a:stretch/>
        </p:blipFill>
        <p:spPr>
          <a:xfrm>
            <a:off x="1819275" y="2833688"/>
            <a:ext cx="123825" cy="123825"/>
          </a:xfrm>
          <a:prstGeom prst="rect">
            <a:avLst/>
          </a:prstGeom>
          <a:noFill/>
          <a:ln>
            <a:noFill/>
          </a:ln>
        </p:spPr>
      </p:pic>
      <p:pic>
        <p:nvPicPr>
          <p:cNvPr id="206" name="Google Shape;206;p8"/>
          <p:cNvPicPr preferRelativeResize="0"/>
          <p:nvPr/>
        </p:nvPicPr>
        <p:blipFill rotWithShape="1">
          <a:blip r:embed="rId4">
            <a:alphaModFix/>
          </a:blip>
          <a:srcRect b="0" l="0" r="0" t="0"/>
          <a:stretch/>
        </p:blipFill>
        <p:spPr>
          <a:xfrm>
            <a:off x="1819275" y="3105150"/>
            <a:ext cx="123825" cy="123825"/>
          </a:xfrm>
          <a:prstGeom prst="rect">
            <a:avLst/>
          </a:prstGeom>
          <a:noFill/>
          <a:ln>
            <a:noFill/>
          </a:ln>
        </p:spPr>
      </p:pic>
      <p:pic>
        <p:nvPicPr>
          <p:cNvPr id="207" name="Google Shape;207;p8"/>
          <p:cNvPicPr preferRelativeResize="0"/>
          <p:nvPr/>
        </p:nvPicPr>
        <p:blipFill rotWithShape="1">
          <a:blip r:embed="rId4">
            <a:alphaModFix/>
          </a:blip>
          <a:srcRect b="0" l="0" r="0" t="0"/>
          <a:stretch/>
        </p:blipFill>
        <p:spPr>
          <a:xfrm>
            <a:off x="1819275" y="3371850"/>
            <a:ext cx="123825" cy="123825"/>
          </a:xfrm>
          <a:prstGeom prst="rect">
            <a:avLst/>
          </a:prstGeom>
          <a:noFill/>
          <a:ln>
            <a:noFill/>
          </a:ln>
        </p:spPr>
      </p:pic>
      <p:pic>
        <p:nvPicPr>
          <p:cNvPr id="208" name="Google Shape;208;p8"/>
          <p:cNvPicPr preferRelativeResize="0"/>
          <p:nvPr/>
        </p:nvPicPr>
        <p:blipFill rotWithShape="1">
          <a:blip r:embed="rId4">
            <a:alphaModFix/>
          </a:blip>
          <a:srcRect b="0" l="0" r="0" t="0"/>
          <a:stretch/>
        </p:blipFill>
        <p:spPr>
          <a:xfrm>
            <a:off x="1819275" y="3638550"/>
            <a:ext cx="123825" cy="123825"/>
          </a:xfrm>
          <a:prstGeom prst="rect">
            <a:avLst/>
          </a:prstGeom>
          <a:noFill/>
          <a:ln>
            <a:noFill/>
          </a:ln>
        </p:spPr>
      </p:pic>
      <p:pic>
        <p:nvPicPr>
          <p:cNvPr id="209" name="Google Shape;209;p8"/>
          <p:cNvPicPr preferRelativeResize="0"/>
          <p:nvPr/>
        </p:nvPicPr>
        <p:blipFill rotWithShape="1">
          <a:blip r:embed="rId4">
            <a:alphaModFix/>
          </a:blip>
          <a:srcRect b="0" l="0" r="0" t="0"/>
          <a:stretch/>
        </p:blipFill>
        <p:spPr>
          <a:xfrm>
            <a:off x="1819275" y="3905250"/>
            <a:ext cx="123825" cy="123825"/>
          </a:xfrm>
          <a:prstGeom prst="rect">
            <a:avLst/>
          </a:prstGeom>
          <a:noFill/>
          <a:ln>
            <a:noFill/>
          </a:ln>
        </p:spPr>
      </p:pic>
      <p:pic>
        <p:nvPicPr>
          <p:cNvPr id="210" name="Google Shape;210;p8"/>
          <p:cNvPicPr preferRelativeResize="0"/>
          <p:nvPr/>
        </p:nvPicPr>
        <p:blipFill rotWithShape="1">
          <a:blip r:embed="rId3">
            <a:alphaModFix/>
          </a:blip>
          <a:srcRect b="0" l="0" r="0" t="0"/>
          <a:stretch/>
        </p:blipFill>
        <p:spPr>
          <a:xfrm>
            <a:off x="1819275" y="4171950"/>
            <a:ext cx="123825" cy="123825"/>
          </a:xfrm>
          <a:prstGeom prst="rect">
            <a:avLst/>
          </a:prstGeom>
          <a:noFill/>
          <a:ln>
            <a:noFill/>
          </a:ln>
        </p:spPr>
      </p:pic>
      <p:pic>
        <p:nvPicPr>
          <p:cNvPr id="211" name="Google Shape;211;p8"/>
          <p:cNvPicPr preferRelativeResize="0"/>
          <p:nvPr/>
        </p:nvPicPr>
        <p:blipFill rotWithShape="1">
          <a:blip r:embed="rId5">
            <a:alphaModFix/>
          </a:blip>
          <a:srcRect b="0" l="0" r="11793" t="0"/>
          <a:stretch/>
        </p:blipFill>
        <p:spPr>
          <a:xfrm>
            <a:off x="8104805" y="4625475"/>
            <a:ext cx="705819" cy="400100"/>
          </a:xfrm>
          <a:prstGeom prst="rect">
            <a:avLst/>
          </a:prstGeom>
          <a:noFill/>
          <a:ln>
            <a:noFill/>
          </a:ln>
        </p:spPr>
      </p:pic>
      <p:sp>
        <p:nvSpPr>
          <p:cNvPr id="212" name="Google Shape;212;p8"/>
          <p:cNvSpPr txBox="1"/>
          <p:nvPr/>
        </p:nvSpPr>
        <p:spPr>
          <a:xfrm>
            <a:off x="6343300" y="1289513"/>
            <a:ext cx="2883000" cy="108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#TEAM9900 wil inzetten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op meer en duidelijke communicatie naar de </a:t>
            </a:r>
            <a:br>
              <a:rPr b="1"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Arial"/>
                <a:ea typeface="Arial"/>
                <a:cs typeface="Arial"/>
                <a:sym typeface="Arial"/>
              </a:rPr>
              <a:t>Eeklose bewoners.</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aphicFrame>
        <p:nvGraphicFramePr>
          <p:cNvPr id="217" name="Google Shape;217;p9"/>
          <p:cNvGraphicFramePr/>
          <p:nvPr/>
        </p:nvGraphicFramePr>
        <p:xfrm>
          <a:off x="285750" y="1190625"/>
          <a:ext cx="3000000" cy="3000000"/>
        </p:xfrm>
        <a:graphic>
          <a:graphicData uri="http://schemas.openxmlformats.org/drawingml/2006/table">
            <a:tbl>
              <a:tblPr>
                <a:noFill/>
                <a:tableStyleId>{6455E734-84E8-47C5-856F-843237004DEB}</a:tableStyleId>
              </a:tblPr>
              <a:tblGrid>
                <a:gridCol w="2857500"/>
                <a:gridCol w="2857500"/>
              </a:tblGrid>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Antwoord</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000000"/>
                          </a:solidFill>
                          <a:latin typeface="Calibri"/>
                          <a:ea typeface="Calibri"/>
                          <a:cs typeface="Calibri"/>
                          <a:sym typeface="Calibri"/>
                        </a:rPr>
                        <a:t>Ratio</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Eikenblad</a:t>
                      </a:r>
                      <a:endParaRPr b="1" sz="1400" u="none" cap="none" strike="noStrike">
                        <a:solidFill>
                          <a:srgbClr val="000000"/>
                        </a:solidFill>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rgbClr val="000000"/>
                          </a:solidFill>
                          <a:latin typeface="Calibri"/>
                          <a:ea typeface="Calibri"/>
                          <a:cs typeface="Calibri"/>
                          <a:sym typeface="Calibri"/>
                        </a:rPr>
                        <a:t>71.37%</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Facebook</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47625"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62.79%</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Kranten</a:t>
                      </a:r>
                      <a:endParaRPr b="1"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latin typeface="Calibri"/>
                          <a:ea typeface="Calibri"/>
                          <a:cs typeface="Calibri"/>
                          <a:sym typeface="Calibri"/>
                        </a:rPr>
                        <a:t>40.08%</a:t>
                      </a:r>
                      <a:endParaRPr b="1"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Overige (*)</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23,20%</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Regionale televisie (AVS)</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16.41%</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5F5F5"/>
                    </a:solidFill>
                  </a:tcPr>
                </a:tc>
              </a:tr>
              <a:tr h="266700">
                <a:tc>
                  <a:txBody>
                    <a:bodyPr/>
                    <a:lstStyle/>
                    <a:p>
                      <a:pPr indent="0" lvl="0" marL="47625"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Digitale krant</a:t>
                      </a:r>
                      <a:endParaRPr sz="1400" u="none" cap="none" strike="noStrike">
                        <a:latin typeface="Calibri"/>
                        <a:ea typeface="Calibri"/>
                        <a:cs typeface="Calibri"/>
                        <a:sym typeface="Calibri"/>
                      </a:endParaRPr>
                    </a:p>
                  </a:txBody>
                  <a:tcPr marT="0" marB="0" marR="0" marL="476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c>
                  <a:txBody>
                    <a:bodyPr/>
                    <a:lstStyle/>
                    <a:p>
                      <a:pPr indent="0" lvl="0" marL="47625"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14.12%</a:t>
                      </a:r>
                      <a:endParaRPr sz="1400" u="none" cap="none" strike="noStrike">
                        <a:latin typeface="Calibri"/>
                        <a:ea typeface="Calibri"/>
                        <a:cs typeface="Calibri"/>
                        <a:sym typeface="Calibri"/>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7DA"/>
                    </a:solidFill>
                  </a:tcPr>
                </a:tc>
              </a:tr>
            </a:tbl>
          </a:graphicData>
        </a:graphic>
      </p:graphicFrame>
      <p:sp>
        <p:nvSpPr>
          <p:cNvPr id="218" name="Google Shape;218;p9"/>
          <p:cNvSpPr txBox="1"/>
          <p:nvPr/>
        </p:nvSpPr>
        <p:spPr>
          <a:xfrm>
            <a:off x="190500" y="714375"/>
            <a:ext cx="8763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Via welke kanalen krijg jij informatie van jouw stadsbestuur?</a:t>
            </a:r>
            <a:endParaRPr b="0" i="0" sz="1600" u="none" cap="none" strike="noStrike">
              <a:solidFill>
                <a:srgbClr val="000000"/>
              </a:solidFill>
              <a:latin typeface="Arial"/>
              <a:ea typeface="Arial"/>
              <a:cs typeface="Arial"/>
              <a:sym typeface="Arial"/>
            </a:endParaRPr>
          </a:p>
        </p:txBody>
      </p:sp>
      <p:sp>
        <p:nvSpPr>
          <p:cNvPr id="219" name="Google Shape;219;p9"/>
          <p:cNvSpPr txBox="1"/>
          <p:nvPr/>
        </p:nvSpPr>
        <p:spPr>
          <a:xfrm>
            <a:off x="4000475" y="4663975"/>
            <a:ext cx="3923400" cy="32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 Instagram (9,4%), anders (9,2%), Radio 2 (3,6%) en Twitter/X (1,0%) </a:t>
            </a:r>
            <a:endParaRPr b="0" i="0" sz="1000" u="none" cap="none" strike="noStrike">
              <a:solidFill>
                <a:srgbClr val="000000"/>
              </a:solidFill>
              <a:latin typeface="Calibri"/>
              <a:ea typeface="Calibri"/>
              <a:cs typeface="Calibri"/>
              <a:sym typeface="Calibri"/>
            </a:endParaRPr>
          </a:p>
        </p:txBody>
      </p:sp>
      <p:pic>
        <p:nvPicPr>
          <p:cNvPr id="220" name="Google Shape;220;p9"/>
          <p:cNvPicPr preferRelativeResize="0"/>
          <p:nvPr/>
        </p:nvPicPr>
        <p:blipFill rotWithShape="1">
          <a:blip r:embed="rId3">
            <a:alphaModFix/>
          </a:blip>
          <a:srcRect b="0" l="15047" r="13874" t="0"/>
          <a:stretch/>
        </p:blipFill>
        <p:spPr>
          <a:xfrm>
            <a:off x="285750" y="3195075"/>
            <a:ext cx="2249726" cy="1781175"/>
          </a:xfrm>
          <a:prstGeom prst="rect">
            <a:avLst/>
          </a:prstGeom>
          <a:noFill/>
          <a:ln>
            <a:noFill/>
          </a:ln>
        </p:spPr>
      </p:pic>
      <p:pic>
        <p:nvPicPr>
          <p:cNvPr id="221" name="Google Shape;221;p9"/>
          <p:cNvPicPr preferRelativeResize="0"/>
          <p:nvPr/>
        </p:nvPicPr>
        <p:blipFill rotWithShape="1">
          <a:blip r:embed="rId4">
            <a:alphaModFix/>
          </a:blip>
          <a:srcRect b="0" l="0" r="11793" t="0"/>
          <a:stretch/>
        </p:blipFill>
        <p:spPr>
          <a:xfrm>
            <a:off x="8104805" y="4625475"/>
            <a:ext cx="705819" cy="400100"/>
          </a:xfrm>
          <a:prstGeom prst="rect">
            <a:avLst/>
          </a:prstGeom>
          <a:noFill/>
          <a:ln>
            <a:noFill/>
          </a:ln>
        </p:spPr>
      </p:pic>
      <p:sp>
        <p:nvSpPr>
          <p:cNvPr id="222" name="Google Shape;222;p9"/>
          <p:cNvSpPr txBox="1"/>
          <p:nvPr/>
        </p:nvSpPr>
        <p:spPr>
          <a:xfrm>
            <a:off x="2812125" y="3318950"/>
            <a:ext cx="6073200" cy="62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#TEAM9900 zal de communicatie uitbreiden en naast de traditionele geschreven media ook gebruik maken van de modernste middelen.</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4">
  <a:themeElements>
    <a:clrScheme name="Theme1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2024-06-15T10:27:23Z</dcterms:created>
</cp:coreProperties>
</file>